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95" r:id="rId5"/>
    <p:sldId id="297" r:id="rId6"/>
    <p:sldId id="298" r:id="rId7"/>
    <p:sldId id="299" r:id="rId8"/>
    <p:sldId id="300" r:id="rId9"/>
    <p:sldId id="302" r:id="rId10"/>
    <p:sldId id="303" r:id="rId11"/>
    <p:sldId id="304" r:id="rId12"/>
    <p:sldId id="282" r:id="rId13"/>
    <p:sldId id="283" r:id="rId14"/>
    <p:sldId id="290" r:id="rId15"/>
    <p:sldId id="289" r:id="rId16"/>
    <p:sldId id="291" r:id="rId17"/>
    <p:sldId id="293" r:id="rId18"/>
    <p:sldId id="292" r:id="rId19"/>
    <p:sldId id="294" r:id="rId20"/>
    <p:sldId id="260" r:id="rId21"/>
    <p:sldId id="284" r:id="rId22"/>
    <p:sldId id="285" r:id="rId23"/>
    <p:sldId id="286" r:id="rId24"/>
    <p:sldId id="288" r:id="rId25"/>
    <p:sldId id="261" r:id="rId26"/>
    <p:sldId id="273" r:id="rId27"/>
    <p:sldId id="281" r:id="rId28"/>
    <p:sldId id="270" r:id="rId29"/>
    <p:sldId id="280" r:id="rId30"/>
    <p:sldId id="274" r:id="rId31"/>
    <p:sldId id="276" r:id="rId32"/>
    <p:sldId id="277" r:id="rId33"/>
    <p:sldId id="278" r:id="rId34"/>
    <p:sldId id="271" r:id="rId35"/>
    <p:sldId id="275" r:id="rId36"/>
    <p:sldId id="279" r:id="rId37"/>
    <p:sldId id="262" r:id="rId38"/>
    <p:sldId id="258" r:id="rId3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52E6B"/>
    <a:srgbClr val="A6A6A6"/>
    <a:srgbClr val="A59A67"/>
    <a:srgbClr val="595959"/>
    <a:srgbClr val="9E8EC7"/>
    <a:srgbClr val="7AADF1"/>
    <a:srgbClr val="A3C993"/>
    <a:srgbClr val="858585"/>
    <a:srgbClr val="CBC3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632" autoAdjust="0"/>
    <p:restoredTop sz="94660"/>
  </p:normalViewPr>
  <p:slideViewPr>
    <p:cSldViewPr snapToGrid="0">
      <p:cViewPr>
        <p:scale>
          <a:sx n="75" d="100"/>
          <a:sy n="75" d="100"/>
        </p:scale>
        <p:origin x="1037" y="2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0EB55-8E1C-4E44-84CF-35741F3EB080}" type="datetimeFigureOut">
              <a:rPr lang="ko-KR" altLang="en-US" smtClean="0"/>
              <a:t>2021-10-04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44172-5972-4003-8C78-B1D683BC71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84863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0EB55-8E1C-4E44-84CF-35741F3EB080}" type="datetimeFigureOut">
              <a:rPr lang="ko-KR" altLang="en-US" smtClean="0"/>
              <a:t>2021-10-04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44172-5972-4003-8C78-B1D683BC71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00465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0EB55-8E1C-4E44-84CF-35741F3EB080}" type="datetimeFigureOut">
              <a:rPr lang="ko-KR" altLang="en-US" smtClean="0"/>
              <a:t>2021-10-04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44172-5972-4003-8C78-B1D683BC71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21074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0EB55-8E1C-4E44-84CF-35741F3EB080}" type="datetimeFigureOut">
              <a:rPr lang="ko-KR" altLang="en-US" smtClean="0"/>
              <a:t>2021-10-04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44172-5972-4003-8C78-B1D683BC71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63391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0EB55-8E1C-4E44-84CF-35741F3EB080}" type="datetimeFigureOut">
              <a:rPr lang="ko-KR" altLang="en-US" smtClean="0"/>
              <a:t>2021-10-04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44172-5972-4003-8C78-B1D683BC71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16341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0EB55-8E1C-4E44-84CF-35741F3EB080}" type="datetimeFigureOut">
              <a:rPr lang="ko-KR" altLang="en-US" smtClean="0"/>
              <a:t>2021-10-04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44172-5972-4003-8C78-B1D683BC71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19514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0EB55-8E1C-4E44-84CF-35741F3EB080}" type="datetimeFigureOut">
              <a:rPr lang="ko-KR" altLang="en-US" smtClean="0"/>
              <a:t>2021-10-04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44172-5972-4003-8C78-B1D683BC71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4668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0EB55-8E1C-4E44-84CF-35741F3EB080}" type="datetimeFigureOut">
              <a:rPr lang="ko-KR" altLang="en-US" smtClean="0"/>
              <a:t>2021-10-04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44172-5972-4003-8C78-B1D683BC71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6881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0EB55-8E1C-4E44-84CF-35741F3EB080}" type="datetimeFigureOut">
              <a:rPr lang="ko-KR" altLang="en-US" smtClean="0"/>
              <a:t>2021-10-04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44172-5972-4003-8C78-B1D683BC71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23077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0EB55-8E1C-4E44-84CF-35741F3EB080}" type="datetimeFigureOut">
              <a:rPr lang="ko-KR" altLang="en-US" smtClean="0"/>
              <a:t>2021-10-04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44172-5972-4003-8C78-B1D683BC71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60361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0EB55-8E1C-4E44-84CF-35741F3EB080}" type="datetimeFigureOut">
              <a:rPr lang="ko-KR" altLang="en-US" smtClean="0"/>
              <a:t>2021-10-04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44172-5972-4003-8C78-B1D683BC71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98731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50EB55-8E1C-4E44-84CF-35741F3EB080}" type="datetimeFigureOut">
              <a:rPr lang="ko-KR" altLang="en-US" smtClean="0"/>
              <a:t>2021-10-04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744172-5972-4003-8C78-B1D683BC71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75255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0.png"/><Relationship Id="rId4" Type="http://schemas.openxmlformats.org/officeDocument/2006/relationships/image" Target="../media/image8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0.png"/><Relationship Id="rId4" Type="http://schemas.openxmlformats.org/officeDocument/2006/relationships/image" Target="../media/image11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16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ê´ë ¨ ì´ë¯¸ì§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15" r="7924" b="7120"/>
          <a:stretch/>
        </p:blipFill>
        <p:spPr bwMode="auto">
          <a:xfrm>
            <a:off x="3395472" y="1586852"/>
            <a:ext cx="5422392" cy="2134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548989" y="3813048"/>
            <a:ext cx="90940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err="1">
                <a:solidFill>
                  <a:srgbClr val="85858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RoomNet</a:t>
            </a:r>
            <a:r>
              <a:rPr lang="en-US" altLang="ko-KR" sz="2800" b="1" dirty="0">
                <a:solidFill>
                  <a:srgbClr val="85858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en-US" altLang="ko-KR" sz="2800" b="1" dirty="0" err="1">
                <a:solidFill>
                  <a:srgbClr val="85858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LayoutNet</a:t>
            </a:r>
            <a:r>
              <a:rPr lang="en-US" altLang="ko-KR" sz="2800" b="1" dirty="0">
                <a:solidFill>
                  <a:srgbClr val="85858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en-US" altLang="ko-KR" sz="2800" b="1" dirty="0" err="1">
                <a:solidFill>
                  <a:srgbClr val="85858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HorizonNet</a:t>
            </a:r>
            <a:r>
              <a:rPr lang="en-US" altLang="ko-KR" sz="2800" b="1" dirty="0">
                <a:solidFill>
                  <a:srgbClr val="85858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en-US" altLang="ko-KR" sz="2800" b="1" dirty="0" err="1">
                <a:solidFill>
                  <a:srgbClr val="85858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HoHoNet</a:t>
            </a:r>
            <a:endParaRPr lang="en-US" altLang="ko-KR" sz="2800" b="1" dirty="0">
              <a:solidFill>
                <a:srgbClr val="858585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383280" y="6590592"/>
            <a:ext cx="54406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solidFill>
                  <a:srgbClr val="595959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https://github.com/arittung/3D_Room_Reconstruction</a:t>
            </a:r>
            <a:endParaRPr lang="ko-KR" altLang="en-US" sz="1100" dirty="0">
              <a:solidFill>
                <a:srgbClr val="595959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395472" y="3789587"/>
            <a:ext cx="5346192" cy="4692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Google Shape;57;p13">
            <a:extLst>
              <a:ext uri="{FF2B5EF4-FFF2-40B4-BE49-F238E27FC236}">
                <a16:creationId xmlns:a16="http://schemas.microsoft.com/office/drawing/2014/main" id="{9B48191E-DBD3-4730-BC1D-9E339D866E2C}"/>
              </a:ext>
            </a:extLst>
          </p:cNvPr>
          <p:cNvSpPr txBox="1"/>
          <p:nvPr/>
        </p:nvSpPr>
        <p:spPr>
          <a:xfrm>
            <a:off x="7765903" y="4571869"/>
            <a:ext cx="1709310" cy="6992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400" dirty="0">
                <a:ln w="3175">
                  <a:noFill/>
                </a:ln>
                <a:solidFill>
                  <a:srgbClr val="85858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2021. 09. 07</a:t>
            </a:r>
          </a:p>
          <a:p>
            <a:pPr marL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dirty="0">
                <a:ln w="3175">
                  <a:noFill/>
                </a:ln>
                <a:solidFill>
                  <a:srgbClr val="85858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AI</a:t>
            </a:r>
            <a:r>
              <a:rPr lang="ko-KR" altLang="en-US" sz="1400" dirty="0">
                <a:ln w="3175">
                  <a:noFill/>
                </a:ln>
                <a:solidFill>
                  <a:srgbClr val="85858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융합학부 길다영</a:t>
            </a:r>
            <a:endParaRPr sz="1200" dirty="0">
              <a:ln w="3175">
                <a:noFill/>
              </a:ln>
              <a:solidFill>
                <a:srgbClr val="858585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547116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6590592"/>
            <a:ext cx="12192000" cy="26740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46304" y="0"/>
            <a:ext cx="6766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595959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sz="4000" dirty="0">
              <a:solidFill>
                <a:srgbClr val="595959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60120" y="123110"/>
            <a:ext cx="8945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>
                <a:solidFill>
                  <a:srgbClr val="595959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RoomNet</a:t>
            </a:r>
            <a:r>
              <a:rPr lang="en-US" altLang="ko-KR" sz="2400" dirty="0">
                <a:solidFill>
                  <a:srgbClr val="595959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- </a:t>
            </a:r>
            <a:r>
              <a:rPr lang="en-US" altLang="ko-KR" sz="1600" dirty="0">
                <a:solidFill>
                  <a:srgbClr val="052E6B"/>
                </a:solidFill>
                <a:latin typeface="서울한강체 M" panose="02020503020101020101" pitchFamily="18" charset="-127"/>
                <a:ea typeface="서울한강체 M" panose="02020503020101020101" pitchFamily="18" charset="-127"/>
                <a:sym typeface="Wingdings" panose="05000000000000000000" pitchFamily="2" charset="2"/>
              </a:rPr>
              <a:t>❷</a:t>
            </a:r>
            <a:r>
              <a:rPr lang="en-US" altLang="ko-KR" sz="1600" b="0" i="0" dirty="0">
                <a:solidFill>
                  <a:srgbClr val="052E6B"/>
                </a:solidFill>
                <a:effectLst/>
                <a:latin typeface="서울한강체 M" panose="02020503020101020101" pitchFamily="18" charset="-127"/>
                <a:ea typeface="서울한강체 M" panose="02020503020101020101" pitchFamily="18" charset="-127"/>
                <a:sym typeface="Wingdings" panose="05000000000000000000" pitchFamily="2" charset="2"/>
              </a:rPr>
              <a:t> </a:t>
            </a:r>
            <a:r>
              <a:rPr lang="en-US" altLang="ko-KR" sz="1600" b="0" i="0" dirty="0">
                <a:solidFill>
                  <a:srgbClr val="052E6B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  <a:sym typeface="Wingdings" panose="05000000000000000000" pitchFamily="2" charset="2"/>
              </a:rPr>
              <a:t>Architecture of </a:t>
            </a:r>
            <a:r>
              <a:rPr lang="en-US" altLang="ko-KR" sz="1600" b="0" i="0" dirty="0" err="1">
                <a:solidFill>
                  <a:srgbClr val="052E6B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  <a:sym typeface="Wingdings" panose="05000000000000000000" pitchFamily="2" charset="2"/>
              </a:rPr>
              <a:t>RoomNet</a:t>
            </a:r>
            <a:r>
              <a:rPr lang="en-US" altLang="ko-KR" sz="1600" b="0" i="0" dirty="0">
                <a:solidFill>
                  <a:srgbClr val="052E6B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  <a:sym typeface="Wingdings" panose="05000000000000000000" pitchFamily="2" charset="2"/>
              </a:rPr>
              <a:t> : </a:t>
            </a:r>
            <a:r>
              <a:rPr lang="en-US" altLang="ko-KR" sz="160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  <a:sym typeface="Wingdings" panose="05000000000000000000" pitchFamily="2" charset="2"/>
              </a:rPr>
              <a:t>③</a:t>
            </a:r>
            <a:r>
              <a:rPr lang="en-US" altLang="ko-KR" sz="1600" b="0" i="0" dirty="0">
                <a:solidFill>
                  <a:srgbClr val="052E6B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  <a:sym typeface="Wingdings" panose="05000000000000000000" pitchFamily="2" charset="2"/>
              </a:rPr>
              <a:t> </a:t>
            </a:r>
            <a:r>
              <a:rPr lang="ko-KR" altLang="en-US" sz="1600" b="0" i="0" dirty="0">
                <a:solidFill>
                  <a:srgbClr val="052E6B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  <a:sym typeface="Wingdings" panose="05000000000000000000" pitchFamily="2" charset="2"/>
              </a:rPr>
              <a:t>키포인트 세분화를 위한 </a:t>
            </a:r>
            <a:r>
              <a:rPr lang="en-US" altLang="ko-KR" sz="1600" b="0" i="0" dirty="0" err="1">
                <a:solidFill>
                  <a:srgbClr val="052E6B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  <a:sym typeface="Wingdings" panose="05000000000000000000" pitchFamily="2" charset="2"/>
              </a:rPr>
              <a:t>RoomNet</a:t>
            </a:r>
            <a:r>
              <a:rPr lang="en-US" altLang="ko-KR" sz="1600" b="0" i="0" dirty="0">
                <a:solidFill>
                  <a:srgbClr val="052E6B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  <a:sym typeface="Wingdings" panose="05000000000000000000" pitchFamily="2" charset="2"/>
              </a:rPr>
              <a:t> </a:t>
            </a:r>
            <a:r>
              <a:rPr lang="ko-KR" altLang="en-US" sz="1600" b="0" i="0" dirty="0">
                <a:solidFill>
                  <a:srgbClr val="052E6B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  <a:sym typeface="Wingdings" panose="05000000000000000000" pitchFamily="2" charset="2"/>
              </a:rPr>
              <a:t>확장</a:t>
            </a:r>
            <a:endParaRPr lang="en-US" altLang="ko-KR" sz="1600" b="0" i="0" dirty="0">
              <a:solidFill>
                <a:srgbClr val="052E6B"/>
              </a:solidFill>
              <a:effectLst/>
              <a:latin typeface="리디바탕" panose="020B0600000101010101" pitchFamily="34" charset="-127"/>
              <a:ea typeface="리디바탕" panose="020B0600000101010101" pitchFamily="34" charset="-127"/>
              <a:sym typeface="Wingdings" panose="05000000000000000000" pitchFamily="2" charset="2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07D0374-AF5E-4D0D-88A8-440A6CAA52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1576" y="904953"/>
            <a:ext cx="7326791" cy="301136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07B0C0F-83C8-4459-9ED9-F01E99751041}"/>
              </a:ext>
            </a:extLst>
          </p:cNvPr>
          <p:cNvSpPr txBox="1"/>
          <p:nvPr/>
        </p:nvSpPr>
        <p:spPr>
          <a:xfrm>
            <a:off x="238976" y="622472"/>
            <a:ext cx="11806719" cy="7579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반복 신경 네트워크</a:t>
            </a:r>
            <a:r>
              <a:rPr lang="en-US" altLang="ko-KR" sz="10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(RNN)</a:t>
            </a:r>
            <a:r>
              <a:rPr lang="ko-KR" altLang="en-US" sz="10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와 그 변형 </a:t>
            </a:r>
            <a:r>
              <a:rPr lang="en-US" altLang="ko-KR" sz="10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LSTM[17]</a:t>
            </a:r>
            <a:r>
              <a:rPr lang="ko-KR" altLang="en-US" sz="10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은 순차 데이터를 처리할 때 매우 효과적인 모델</a:t>
            </a:r>
            <a:endParaRPr lang="en-US" altLang="ko-KR" sz="1000" b="0" i="0" dirty="0">
              <a:solidFill>
                <a:srgbClr val="000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최근 </a:t>
            </a:r>
            <a:r>
              <a:rPr lang="en-US" altLang="ko-KR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CRF-RNN[52]</a:t>
            </a:r>
            <a:r>
              <a:rPr lang="ko-KR" altLang="en-US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을 사용하는 </a:t>
            </a:r>
            <a:r>
              <a:rPr lang="en-US" altLang="ko-KR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FCN, </a:t>
            </a:r>
            <a:r>
              <a:rPr lang="ko-KR" altLang="en-US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반복 오류 피드백 네트워크</a:t>
            </a:r>
            <a:r>
              <a:rPr lang="en-US" altLang="ko-KR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[4], </a:t>
            </a:r>
            <a:r>
              <a:rPr lang="ko-KR" altLang="en-US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반복 </a:t>
            </a:r>
            <a:r>
              <a:rPr lang="en-US" altLang="ko-KR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CNN [3], </a:t>
            </a:r>
            <a:r>
              <a:rPr lang="ko-KR" altLang="en-US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스택형 </a:t>
            </a:r>
            <a:r>
              <a:rPr lang="en-US" altLang="ko-KR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encoder-decoder</a:t>
            </a:r>
            <a:r>
              <a:rPr lang="ko-KR" altLang="en-US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[31] </a:t>
            </a:r>
            <a:r>
              <a:rPr lang="ko-KR" altLang="en-US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및 반복 </a:t>
            </a:r>
            <a:r>
              <a:rPr lang="en-US" altLang="ko-KR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encoder-decoder</a:t>
            </a:r>
            <a:r>
              <a:rPr lang="ko-KR" altLang="en-US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네트워크와 같은 </a:t>
            </a:r>
            <a:r>
              <a:rPr lang="en-US" altLang="ko-KR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2D </a:t>
            </a:r>
            <a:r>
              <a:rPr lang="ko-KR" altLang="en-US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정적 입력에 대해 보다 정교한 </a:t>
            </a:r>
            <a:r>
              <a:rPr lang="en-US" altLang="ko-KR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iterative/recurrent</a:t>
            </a:r>
            <a:r>
              <a:rPr lang="ko-KR" altLang="en-US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Architecture</a:t>
            </a:r>
            <a:r>
              <a:rPr lang="ko-KR" altLang="en-US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가 제안되었음</a:t>
            </a:r>
            <a:r>
              <a:rPr lang="en-US" altLang="ko-KR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ko-KR" altLang="en-US" sz="10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1CB8087-2730-47B0-906A-16691B1B399E}"/>
              </a:ext>
            </a:extLst>
          </p:cNvPr>
          <p:cNvSpPr txBox="1"/>
          <p:nvPr/>
        </p:nvSpPr>
        <p:spPr>
          <a:xfrm>
            <a:off x="238976" y="1450511"/>
            <a:ext cx="4501699" cy="6133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0" i="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central</a:t>
            </a:r>
            <a:r>
              <a:rPr lang="ko-KR" altLang="en-US" sz="1200" b="0" i="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200" b="0" i="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encoder-</a:t>
            </a:r>
            <a:r>
              <a:rPr lang="en-US" altLang="ko-KR" sz="120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decoder</a:t>
            </a:r>
            <a:r>
              <a:rPr lang="ko-KR" altLang="en-US" sz="1200" b="0" i="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구성 요소를 반복하여 기본 </a:t>
            </a:r>
            <a:r>
              <a:rPr lang="en-US" altLang="ko-KR" sz="1200" b="0" i="0" dirty="0" err="1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RoomNet</a:t>
            </a:r>
            <a:r>
              <a:rPr lang="en-US" altLang="ko-KR" sz="1200" b="0" i="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200" b="0" i="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아키텍처를 확장</a:t>
            </a:r>
            <a:endParaRPr lang="ko-KR" altLang="en-US" sz="1200" dirty="0">
              <a:solidFill>
                <a:srgbClr val="052E6B"/>
              </a:solidFill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25C9CDD0-C431-445D-8ED8-A09EC1FFD2F8}"/>
              </a:ext>
            </a:extLst>
          </p:cNvPr>
          <p:cNvCxnSpPr>
            <a:cxnSpLocks/>
          </p:cNvCxnSpPr>
          <p:nvPr/>
        </p:nvCxnSpPr>
        <p:spPr>
          <a:xfrm>
            <a:off x="331648" y="1762810"/>
            <a:ext cx="2371059" cy="0"/>
          </a:xfrm>
          <a:prstGeom prst="line">
            <a:avLst/>
          </a:prstGeom>
          <a:ln w="19050">
            <a:solidFill>
              <a:srgbClr val="A59A67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3C8066A4-B032-496B-9F83-5D1169C58B64}"/>
              </a:ext>
            </a:extLst>
          </p:cNvPr>
          <p:cNvCxnSpPr>
            <a:cxnSpLocks/>
          </p:cNvCxnSpPr>
          <p:nvPr/>
        </p:nvCxnSpPr>
        <p:spPr>
          <a:xfrm flipH="1" flipV="1">
            <a:off x="2529840" y="1824415"/>
            <a:ext cx="4551680" cy="966044"/>
          </a:xfrm>
          <a:prstGeom prst="straightConnector1">
            <a:avLst/>
          </a:prstGeom>
          <a:ln w="19050">
            <a:solidFill>
              <a:srgbClr val="A59A67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그림 20">
            <a:extLst>
              <a:ext uri="{FF2B5EF4-FFF2-40B4-BE49-F238E27FC236}">
                <a16:creationId xmlns:a16="http://schemas.microsoft.com/office/drawing/2014/main" id="{5C095166-7AF7-47D2-BD74-78178FD592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304" y="3342340"/>
            <a:ext cx="4003909" cy="3137028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B927A556-BA00-4AEE-9622-C5638786D14D}"/>
              </a:ext>
            </a:extLst>
          </p:cNvPr>
          <p:cNvSpPr/>
          <p:nvPr/>
        </p:nvSpPr>
        <p:spPr>
          <a:xfrm>
            <a:off x="146304" y="3333161"/>
            <a:ext cx="4003909" cy="834769"/>
          </a:xfrm>
          <a:prstGeom prst="rect">
            <a:avLst/>
          </a:prstGeom>
          <a:noFill/>
          <a:ln w="28575">
            <a:solidFill>
              <a:srgbClr val="A6A6A6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EC6CF8E-8D6E-4AE8-A204-0E755605F55B}"/>
              </a:ext>
            </a:extLst>
          </p:cNvPr>
          <p:cNvSpPr/>
          <p:nvPr/>
        </p:nvSpPr>
        <p:spPr>
          <a:xfrm>
            <a:off x="146305" y="4285993"/>
            <a:ext cx="3897376" cy="2145549"/>
          </a:xfrm>
          <a:prstGeom prst="rect">
            <a:avLst/>
          </a:prstGeom>
          <a:noFill/>
          <a:ln w="28575">
            <a:solidFill>
              <a:srgbClr val="052E6B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68AD85C-1EC8-4E18-A12F-99CE0681205D}"/>
              </a:ext>
            </a:extLst>
          </p:cNvPr>
          <p:cNvSpPr txBox="1"/>
          <p:nvPr/>
        </p:nvSpPr>
        <p:spPr>
          <a:xfrm>
            <a:off x="4612640" y="3860421"/>
            <a:ext cx="7525727" cy="27301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5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Memory</a:t>
            </a:r>
            <a:r>
              <a:rPr lang="ko-KR" altLang="en-US" sz="105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5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augmented</a:t>
            </a:r>
            <a:r>
              <a:rPr lang="ko-KR" altLang="en-US" sz="105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5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recurrent</a:t>
            </a:r>
            <a:r>
              <a:rPr lang="ko-KR" altLang="en-US" sz="105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5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encoder</a:t>
            </a:r>
            <a:r>
              <a:rPr lang="en-US" altLang="ko-KR" sz="1050" b="0" i="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-</a:t>
            </a:r>
            <a:r>
              <a:rPr lang="en-US" altLang="ko-KR" sz="105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decoder</a:t>
            </a:r>
            <a:r>
              <a:rPr lang="en-US" altLang="ko-KR" sz="1050" b="0" i="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(MRED) </a:t>
            </a:r>
            <a:r>
              <a:rPr lang="ko-KR" altLang="en-US" sz="1050" b="0" i="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구조</a:t>
            </a:r>
            <a:endParaRPr lang="en-US" altLang="ko-KR" sz="1050" b="0" i="0" dirty="0">
              <a:solidFill>
                <a:srgbClr val="052E6B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50" b="0" i="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recurrent encoder-decoder </a:t>
            </a:r>
            <a:r>
              <a:rPr lang="ko-KR" altLang="en-US" sz="1050" b="0" i="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구조 내에서 깊이와 시간을 통한 </a:t>
            </a:r>
            <a:r>
              <a:rPr lang="en-US" altLang="ko-KR" sz="1050" b="0" i="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forward</a:t>
            </a:r>
            <a:r>
              <a:rPr lang="ko-KR" altLang="en-US" sz="1050" b="0" i="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및 </a:t>
            </a:r>
            <a:r>
              <a:rPr lang="en-US" altLang="ko-KR" sz="1050" b="0" i="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backward</a:t>
            </a:r>
            <a:r>
              <a:rPr lang="ko-KR" altLang="en-US" sz="1050" b="0" i="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전파 중 정보 흐름의 전반적인 과정</a:t>
            </a:r>
            <a:endParaRPr lang="en-US" altLang="ko-KR" sz="1050" b="0" i="0" dirty="0">
              <a:solidFill>
                <a:srgbClr val="052E6B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50" b="0" i="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“time" </a:t>
            </a:r>
            <a:r>
              <a:rPr lang="ko-KR" altLang="en-US" sz="1050" b="0" i="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동안 예측된 키포인트 </a:t>
            </a:r>
            <a:r>
              <a:rPr lang="en-US" altLang="ko-KR" sz="1050" b="0" i="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heatmaps</a:t>
            </a:r>
            <a:r>
              <a:rPr lang="ko-KR" altLang="en-US" sz="1050" b="0" i="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을 </a:t>
            </a:r>
            <a:r>
              <a:rPr lang="ko-KR" altLang="en-US" sz="105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개선하기</a:t>
            </a:r>
            <a:r>
              <a:rPr lang="ko-KR" altLang="en-US" sz="1050" b="0" i="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위해 일반적인 반복 신경망의 동작을 모방하는 것</a:t>
            </a:r>
            <a:endParaRPr lang="en-US" altLang="ko-KR" sz="1050" b="0" i="0" dirty="0">
              <a:solidFill>
                <a:srgbClr val="052E6B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5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RNN</a:t>
            </a:r>
            <a:r>
              <a:rPr lang="ko-KR" altLang="en-US" sz="105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 동작을 모방하지만 정적 입력을 위해 설계된 증강 반복 </a:t>
            </a:r>
            <a:r>
              <a:rPr lang="en-US" altLang="ko-KR" sz="105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encoder-decoder </a:t>
            </a:r>
            <a:r>
              <a:rPr lang="ko-KR" altLang="en-US" sz="105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아키텍처의 </a:t>
            </a:r>
            <a:r>
              <a:rPr lang="en-US" altLang="ko-KR" sz="105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unrolled(3</a:t>
            </a:r>
            <a:r>
              <a:rPr lang="ko-KR" altLang="en-US" sz="105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회</a:t>
            </a:r>
            <a:r>
              <a:rPr lang="en-US" altLang="ko-KR" sz="105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</a:t>
            </a:r>
            <a:r>
              <a:rPr lang="ko-KR" altLang="en-US" sz="105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버전의 그림</a:t>
            </a:r>
            <a:endParaRPr lang="en-US" altLang="ko-KR" sz="1050" dirty="0">
              <a:solidFill>
                <a:srgbClr val="052E6B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5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현재 시간 단계에서 추론을 돕는 이전 활성화를 저장하기 위한 숨겨진 장치가 있다</a:t>
            </a:r>
            <a:r>
              <a:rPr lang="en-US" altLang="ko-KR" sz="105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050" dirty="0">
              <a:solidFill>
                <a:srgbClr val="052E6B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5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MRED Architecture</a:t>
            </a:r>
            <a:r>
              <a:rPr lang="ko-KR" altLang="en-US" sz="105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 장점</a:t>
            </a:r>
            <a:endParaRPr lang="en-US" altLang="ko-KR" sz="1050" dirty="0">
              <a:solidFill>
                <a:srgbClr val="052E6B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105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(recurrent</a:t>
            </a:r>
            <a:r>
              <a:rPr lang="ko-KR" altLang="en-US" sz="105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5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Convolution</a:t>
            </a:r>
            <a:r>
              <a:rPr lang="ko-KR" altLang="en-US" sz="105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5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encoder-decoder</a:t>
            </a:r>
            <a:r>
              <a:rPr lang="ko-KR" altLang="en-US" sz="105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구조에서 </a:t>
            </a:r>
            <a:r>
              <a:rPr lang="ko-KR" altLang="en-US" sz="1050" dirty="0" err="1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탐구되지</a:t>
            </a:r>
            <a:r>
              <a:rPr lang="ko-KR" altLang="en-US" sz="105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않은</a:t>
            </a:r>
            <a:r>
              <a:rPr lang="en-US" altLang="ko-KR" sz="105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hidden/memory</a:t>
            </a:r>
            <a:r>
              <a:rPr lang="ko-KR" altLang="en-US" sz="105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5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unit</a:t>
            </a:r>
            <a:r>
              <a:rPr lang="ko-KR" altLang="en-US" sz="105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통해 </a:t>
            </a:r>
            <a:r>
              <a:rPr lang="ko-KR" altLang="en-US" sz="1050" dirty="0" err="1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핵심점</a:t>
            </a:r>
            <a:r>
              <a:rPr lang="ko-KR" altLang="en-US" sz="105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간의 상황적 및 구조적 지식을 반복적으로 활용한다</a:t>
            </a:r>
            <a:r>
              <a:rPr lang="en-US" altLang="ko-KR" sz="105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  <a:p>
            <a:pPr marL="685800" lvl="1" indent="-2286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105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recurrent</a:t>
            </a:r>
            <a:r>
              <a:rPr lang="ko-KR" altLang="en-US" sz="105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5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encoder-decoder</a:t>
            </a:r>
            <a:r>
              <a:rPr lang="ko-KR" altLang="en-US" sz="105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 </a:t>
            </a:r>
            <a:r>
              <a:rPr lang="en-US" altLang="ko-KR" sz="105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Convolution</a:t>
            </a:r>
            <a:r>
              <a:rPr lang="ko-KR" altLang="en-US" sz="105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5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layer</a:t>
            </a:r>
            <a:r>
              <a:rPr lang="ko-KR" altLang="en-US" sz="105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 가중치 공유는 고정된 수의 매개 변수를 가진 훨씬 더 깊은 네트워크를 초래한다</a:t>
            </a:r>
            <a:r>
              <a:rPr lang="en-US" altLang="ko-KR" sz="105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ko-KR" altLang="en-US" sz="1050" dirty="0">
              <a:solidFill>
                <a:srgbClr val="052E6B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5F198F28-FDD8-4B93-8E3A-6681715E6DC9}"/>
              </a:ext>
            </a:extLst>
          </p:cNvPr>
          <p:cNvCxnSpPr>
            <a:cxnSpLocks/>
            <a:stCxn id="28" idx="3"/>
            <a:endCxn id="30" idx="1"/>
          </p:cNvCxnSpPr>
          <p:nvPr/>
        </p:nvCxnSpPr>
        <p:spPr>
          <a:xfrm flipV="1">
            <a:off x="4043681" y="5225507"/>
            <a:ext cx="568959" cy="133261"/>
          </a:xfrm>
          <a:prstGeom prst="straightConnector1">
            <a:avLst/>
          </a:prstGeom>
          <a:ln w="19050">
            <a:solidFill>
              <a:srgbClr val="052E6B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46366F58-B1CF-453B-A8FC-95AAEFB376E2}"/>
              </a:ext>
            </a:extLst>
          </p:cNvPr>
          <p:cNvCxnSpPr>
            <a:cxnSpLocks/>
            <a:stCxn id="21" idx="0"/>
            <a:endCxn id="39" idx="2"/>
          </p:cNvCxnSpPr>
          <p:nvPr/>
        </p:nvCxnSpPr>
        <p:spPr>
          <a:xfrm flipV="1">
            <a:off x="2148259" y="3152865"/>
            <a:ext cx="461776" cy="189475"/>
          </a:xfrm>
          <a:prstGeom prst="straightConnector1">
            <a:avLst/>
          </a:prstGeom>
          <a:ln w="19050">
            <a:solidFill>
              <a:srgbClr val="A6A6A6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D156B39A-3AFE-4865-848E-F4D7B5C48154}"/>
              </a:ext>
            </a:extLst>
          </p:cNvPr>
          <p:cNvSpPr txBox="1"/>
          <p:nvPr/>
        </p:nvSpPr>
        <p:spPr>
          <a:xfrm>
            <a:off x="107011" y="2361686"/>
            <a:ext cx="5006047" cy="7911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50" dirty="0">
                <a:solidFill>
                  <a:srgbClr val="A6A6A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반복 구조에 의해 만들어진 인위적인 시간 단계</a:t>
            </a:r>
            <a:endParaRPr lang="en-US" altLang="ko-KR" sz="1050" dirty="0">
              <a:solidFill>
                <a:srgbClr val="A6A6A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50" dirty="0">
                <a:solidFill>
                  <a:srgbClr val="A6A6A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RNN </a:t>
            </a:r>
            <a:r>
              <a:rPr lang="ko-KR" altLang="en-US" sz="1050" dirty="0">
                <a:solidFill>
                  <a:srgbClr val="A6A6A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동작 모방</a:t>
            </a:r>
            <a:endParaRPr lang="en-US" altLang="ko-KR" sz="1050" dirty="0">
              <a:solidFill>
                <a:srgbClr val="A6A6A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50" dirty="0">
                <a:solidFill>
                  <a:srgbClr val="A6A6A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현재 시간 단계에서 추론을 돕는 이전 활성화를 저장하기 위한 숨겨진 장치가 있다</a:t>
            </a:r>
            <a:r>
              <a:rPr lang="en-US" altLang="ko-KR" sz="1050" dirty="0">
                <a:solidFill>
                  <a:srgbClr val="A6A6A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581009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>
            <a:extLst>
              <a:ext uri="{FF2B5EF4-FFF2-40B4-BE49-F238E27FC236}">
                <a16:creationId xmlns:a16="http://schemas.microsoft.com/office/drawing/2014/main" id="{CF8BAFD5-70EC-4038-B914-4F0310515A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7845" y="3121869"/>
            <a:ext cx="7673504" cy="315387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AE716C84-DA36-4AA3-9E4E-DB3F822663E7}"/>
              </a:ext>
            </a:extLst>
          </p:cNvPr>
          <p:cNvSpPr/>
          <p:nvPr/>
        </p:nvSpPr>
        <p:spPr>
          <a:xfrm>
            <a:off x="110651" y="3429000"/>
            <a:ext cx="4407845" cy="2768600"/>
          </a:xfrm>
          <a:prstGeom prst="rect">
            <a:avLst/>
          </a:prstGeom>
          <a:noFill/>
          <a:ln w="19050">
            <a:solidFill>
              <a:srgbClr val="052E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0" y="6590592"/>
            <a:ext cx="12192000" cy="26740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46304" y="0"/>
            <a:ext cx="6766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595959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sz="4000" dirty="0">
              <a:solidFill>
                <a:srgbClr val="595959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60120" y="123110"/>
            <a:ext cx="8945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>
                <a:solidFill>
                  <a:srgbClr val="595959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RoomNet</a:t>
            </a:r>
            <a:r>
              <a:rPr lang="en-US" altLang="ko-KR" sz="2400" dirty="0">
                <a:solidFill>
                  <a:srgbClr val="595959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- </a:t>
            </a:r>
            <a:r>
              <a:rPr lang="en-US" altLang="ko-KR" sz="1600" dirty="0">
                <a:solidFill>
                  <a:srgbClr val="052E6B"/>
                </a:solidFill>
                <a:latin typeface="서울한강체 M" panose="02020503020101020101" pitchFamily="18" charset="-127"/>
                <a:ea typeface="서울한강체 M" panose="02020503020101020101" pitchFamily="18" charset="-127"/>
                <a:sym typeface="Wingdings" panose="05000000000000000000" pitchFamily="2" charset="2"/>
              </a:rPr>
              <a:t>❷</a:t>
            </a:r>
            <a:r>
              <a:rPr lang="en-US" altLang="ko-KR" sz="1600" b="0" i="0" dirty="0">
                <a:solidFill>
                  <a:srgbClr val="052E6B"/>
                </a:solidFill>
                <a:effectLst/>
                <a:latin typeface="서울한강체 M" panose="02020503020101020101" pitchFamily="18" charset="-127"/>
                <a:ea typeface="서울한강체 M" panose="02020503020101020101" pitchFamily="18" charset="-127"/>
                <a:sym typeface="Wingdings" panose="05000000000000000000" pitchFamily="2" charset="2"/>
              </a:rPr>
              <a:t> </a:t>
            </a:r>
            <a:r>
              <a:rPr lang="en-US" altLang="ko-KR" sz="1600" b="0" i="0" dirty="0">
                <a:solidFill>
                  <a:srgbClr val="052E6B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  <a:sym typeface="Wingdings" panose="05000000000000000000" pitchFamily="2" charset="2"/>
              </a:rPr>
              <a:t>Architecture of </a:t>
            </a:r>
            <a:r>
              <a:rPr lang="en-US" altLang="ko-KR" sz="1600" b="0" i="0" dirty="0" err="1">
                <a:solidFill>
                  <a:srgbClr val="052E6B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  <a:sym typeface="Wingdings" panose="05000000000000000000" pitchFamily="2" charset="2"/>
              </a:rPr>
              <a:t>RoomNet</a:t>
            </a:r>
            <a:r>
              <a:rPr lang="en-US" altLang="ko-KR" sz="1600" b="0" i="0" dirty="0">
                <a:solidFill>
                  <a:srgbClr val="052E6B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  <a:sym typeface="Wingdings" panose="05000000000000000000" pitchFamily="2" charset="2"/>
              </a:rPr>
              <a:t> : </a:t>
            </a:r>
            <a:r>
              <a:rPr lang="en-US" altLang="ko-KR" sz="160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  <a:sym typeface="Wingdings" panose="05000000000000000000" pitchFamily="2" charset="2"/>
              </a:rPr>
              <a:t>③</a:t>
            </a:r>
            <a:r>
              <a:rPr lang="en-US" altLang="ko-KR" sz="1600" b="0" i="0" dirty="0">
                <a:solidFill>
                  <a:srgbClr val="052E6B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  <a:sym typeface="Wingdings" panose="05000000000000000000" pitchFamily="2" charset="2"/>
              </a:rPr>
              <a:t> </a:t>
            </a:r>
            <a:r>
              <a:rPr lang="ko-KR" altLang="en-US" sz="1600" b="0" i="0" dirty="0">
                <a:solidFill>
                  <a:srgbClr val="052E6B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  <a:sym typeface="Wingdings" panose="05000000000000000000" pitchFamily="2" charset="2"/>
              </a:rPr>
              <a:t>키포인트 세분화를 위한 </a:t>
            </a:r>
            <a:r>
              <a:rPr lang="en-US" altLang="ko-KR" sz="1600" b="0" i="0" dirty="0" err="1">
                <a:solidFill>
                  <a:srgbClr val="052E6B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  <a:sym typeface="Wingdings" panose="05000000000000000000" pitchFamily="2" charset="2"/>
              </a:rPr>
              <a:t>RoomNet</a:t>
            </a:r>
            <a:r>
              <a:rPr lang="en-US" altLang="ko-KR" sz="1600" b="0" i="0" dirty="0">
                <a:solidFill>
                  <a:srgbClr val="052E6B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  <a:sym typeface="Wingdings" panose="05000000000000000000" pitchFamily="2" charset="2"/>
              </a:rPr>
              <a:t> </a:t>
            </a:r>
            <a:r>
              <a:rPr lang="ko-KR" altLang="en-US" sz="1600" b="0" i="0" dirty="0">
                <a:solidFill>
                  <a:srgbClr val="052E6B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  <a:sym typeface="Wingdings" panose="05000000000000000000" pitchFamily="2" charset="2"/>
              </a:rPr>
              <a:t>확장</a:t>
            </a:r>
            <a:endParaRPr lang="en-US" altLang="ko-KR" sz="1600" b="0" i="0" dirty="0">
              <a:solidFill>
                <a:srgbClr val="052E6B"/>
              </a:solidFill>
              <a:effectLst/>
              <a:latin typeface="리디바탕" panose="020B0600000101010101" pitchFamily="34" charset="-127"/>
              <a:ea typeface="리디바탕" panose="020B0600000101010101" pitchFamily="34" charset="-127"/>
              <a:sym typeface="Wingdings" panose="05000000000000000000" pitchFamily="2" charset="2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EA354E8-5DAC-49F0-A830-D218ACBEB9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304" y="748142"/>
            <a:ext cx="3821716" cy="224076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684908F-4914-4FDB-B6A8-FE2B1DE5DEE5}"/>
              </a:ext>
            </a:extLst>
          </p:cNvPr>
          <p:cNvSpPr txBox="1"/>
          <p:nvPr/>
        </p:nvSpPr>
        <p:spPr>
          <a:xfrm>
            <a:off x="4185920" y="793407"/>
            <a:ext cx="6563360" cy="8910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정제되지 않은 단일 이미지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(a)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와 </a:t>
            </a:r>
            <a:r>
              <a:rPr lang="ko-KR" altLang="en-US" sz="12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정제된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단일 이미지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(b)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에서 룸 레이아웃 키포인트 추정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여러 채널의 키포인트 </a:t>
            </a:r>
            <a:r>
              <a:rPr lang="en-US" altLang="ko-KR" sz="12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heatmap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은 시각화 목적으로 컬러 </a:t>
            </a:r>
            <a:r>
              <a:rPr lang="ko-KR" altLang="en-US" sz="120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코딩되어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단일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2D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이미지로 표시되는데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,</a:t>
            </a:r>
            <a:b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키포인트 개선 단계는 보다 집중적이고 깨끗한 </a:t>
            </a:r>
            <a:r>
              <a:rPr lang="en-US" altLang="ko-KR" sz="12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heatmap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을 생성하고 일부 잘못된 긍정을 제거한다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B3FF9D5-CB1D-43DE-AFB1-92497773792A}"/>
              </a:ext>
            </a:extLst>
          </p:cNvPr>
          <p:cNvSpPr txBox="1"/>
          <p:nvPr/>
        </p:nvSpPr>
        <p:spPr>
          <a:xfrm>
            <a:off x="110651" y="3748526"/>
            <a:ext cx="4407845" cy="21428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decoder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는 </a:t>
            </a: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encdoer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에서 전송된 </a:t>
            </a:r>
            <a:r>
              <a:rPr lang="en-US" altLang="ko-KR" sz="10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pooling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지수를 사용하여 입력을 </a:t>
            </a:r>
            <a:r>
              <a:rPr lang="ko-KR" altLang="en-US" sz="100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업샘플링하여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희소 </a:t>
            </a:r>
            <a:r>
              <a:rPr lang="en-US" altLang="ko-KR" sz="10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feature</a:t>
            </a:r>
            <a:r>
              <a:rPr lang="ko-KR" altLang="en-US" sz="10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map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을 생성한 다음 </a:t>
            </a:r>
            <a:r>
              <a:rPr lang="en-US" altLang="ko-KR" sz="10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feature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responses</a:t>
            </a:r>
            <a:r>
              <a:rPr lang="ko-KR" altLang="en-US" sz="10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밀집시키기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위해 훈련 가능한 필터 뱅크가 있는 여러 </a:t>
            </a:r>
            <a:r>
              <a:rPr lang="ko-KR" altLang="en-US" sz="100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컨볼루션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레이어를 생성한다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최종 </a:t>
            </a:r>
            <a:r>
              <a:rPr lang="en-US" altLang="ko-KR" sz="10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decoder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output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키포인트 </a:t>
            </a:r>
            <a:r>
              <a:rPr lang="en-US" altLang="ko-KR" sz="10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heatmap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은 유클리드 손실로 </a:t>
            </a:r>
            <a:r>
              <a:rPr lang="en-US" altLang="ko-KR" sz="10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regressor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에 공급된다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완전히 연결된 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개의 레이어가 있는 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side head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는 병목 계층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(bottleneck layer)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에 부착되어 룸 유형 클래스 라벨을 교육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/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예측하는 데 사용되며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그런 다음 키포인트 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heatmap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의 관련 세트를 선택하는 데 사용된다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endParaRPr lang="en-US" altLang="ko-KR" sz="1000" b="0" i="0" dirty="0">
              <a:solidFill>
                <a:srgbClr val="000000"/>
              </a:solidFill>
              <a:effectLst/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반복 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encoder-</a:t>
            </a:r>
            <a:r>
              <a:rPr lang="en-US" altLang="ko-KR" sz="10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decoder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중앙 파선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(dashed line)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블록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가 있는 </a:t>
            </a: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RoomNet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의 전체 모델은 그림 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4 (b)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와 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에 표시된 것처럼 키포인트 개선을 추가로 수행한다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ko-KR" altLang="en-US" sz="10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C76A1E8-7B3E-457A-8ED9-62C48D3E42D4}"/>
              </a:ext>
            </a:extLst>
          </p:cNvPr>
          <p:cNvSpPr/>
          <p:nvPr/>
        </p:nvSpPr>
        <p:spPr>
          <a:xfrm>
            <a:off x="294211" y="3152276"/>
            <a:ext cx="2024858" cy="535805"/>
          </a:xfrm>
          <a:prstGeom prst="rect">
            <a:avLst/>
          </a:prstGeom>
          <a:solidFill>
            <a:srgbClr val="052E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리디바탕" panose="020B0600000101010101" pitchFamily="34" charset="-127"/>
                <a:ea typeface="리디바탕" panose="020B0600000101010101" pitchFamily="34" charset="-127"/>
              </a:rPr>
              <a:t>추가 이해 필요</a:t>
            </a:r>
          </a:p>
        </p:txBody>
      </p:sp>
    </p:spTree>
    <p:extLst>
      <p:ext uri="{BB962C8B-B14F-4D97-AF65-F5344CB8AC3E}">
        <p14:creationId xmlns:p14="http://schemas.microsoft.com/office/powerpoint/2010/main" val="24376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ê´ë ¨ ì´ë¯¸ì§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15" r="7924" b="7120"/>
          <a:stretch/>
        </p:blipFill>
        <p:spPr bwMode="auto">
          <a:xfrm>
            <a:off x="8327112" y="1285602"/>
            <a:ext cx="3864959" cy="1521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3931920" y="2697480"/>
            <a:ext cx="8260080" cy="145389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37316" y="3008929"/>
            <a:ext cx="4343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2. </a:t>
            </a:r>
            <a:r>
              <a:rPr lang="en-US" altLang="ko-KR" sz="4800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LayoutNet</a:t>
            </a:r>
            <a:endParaRPr lang="en-US" altLang="ko-KR" sz="48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2741AD-34AD-46D9-AC90-A332D758E782}"/>
              </a:ext>
            </a:extLst>
          </p:cNvPr>
          <p:cNvSpPr txBox="1"/>
          <p:nvPr/>
        </p:nvSpPr>
        <p:spPr>
          <a:xfrm>
            <a:off x="4421043" y="6562067"/>
            <a:ext cx="3349913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050" dirty="0">
                <a:ln w="0">
                  <a:noFill/>
                </a:ln>
                <a:solidFill>
                  <a:schemeClr val="dk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https://github.com/sunset1995/pytorch-layoutnet</a:t>
            </a:r>
          </a:p>
        </p:txBody>
      </p:sp>
    </p:spTree>
    <p:extLst>
      <p:ext uri="{BB962C8B-B14F-4D97-AF65-F5344CB8AC3E}">
        <p14:creationId xmlns:p14="http://schemas.microsoft.com/office/powerpoint/2010/main" val="34604640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6590592"/>
            <a:ext cx="12192000" cy="26740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46304" y="0"/>
            <a:ext cx="6766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595959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sz="4000" dirty="0">
              <a:solidFill>
                <a:srgbClr val="595959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60120" y="123110"/>
            <a:ext cx="2423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>
                <a:solidFill>
                  <a:srgbClr val="595959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LayoutNet</a:t>
            </a:r>
            <a:endParaRPr lang="en-US" altLang="ko-KR" sz="2400" dirty="0">
              <a:solidFill>
                <a:srgbClr val="595959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A57A8F-7B1F-4DF6-93FC-50A82D8B5C84}"/>
              </a:ext>
            </a:extLst>
          </p:cNvPr>
          <p:cNvSpPr txBox="1"/>
          <p:nvPr/>
        </p:nvSpPr>
        <p:spPr>
          <a:xfrm>
            <a:off x="668644" y="1298287"/>
            <a:ext cx="10890601" cy="3611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파노라마와 투시 이미지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직육면체 레이아웃 및 보다 일반적인 레이아웃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예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: "L"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자형 룸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에 걸쳐 일반화하는 단일 이미지에서 룸 레이아웃을 예측하는 알고리즘</a:t>
            </a:r>
            <a:endParaRPr lang="en-US" altLang="ko-KR" sz="1200" b="0" i="0" dirty="0">
              <a:solidFill>
                <a:srgbClr val="000000"/>
              </a:solidFill>
              <a:effectLst/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단일 </a:t>
            </a:r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RGB </a:t>
            </a: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등각 파노라마에서 직접 레이아웃을 추정하여 </a:t>
            </a:r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reconstruction</a:t>
            </a: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을 단순화함</a:t>
            </a:r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최종 출력물은 카메라와의 각 벽의 거리</a:t>
            </a:r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높이 및 레이아웃 회전으로 매개 </a:t>
            </a:r>
            <a:r>
              <a:rPr lang="ko-KR" altLang="en-US" sz="12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변수화된</a:t>
            </a: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희박하고 콤팩트한 평면 </a:t>
            </a:r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Manhattan layout</a:t>
            </a: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이다</a:t>
            </a:r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endParaRPr lang="en-US" altLang="ko-KR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소실점을 기준으로 파노라마 이미지를 정렬한 후</a:t>
            </a:r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시스템은 심층 네트워크를 사용하여 파노라마 이미지의 경계와 모서리를 직접 예측한다</a:t>
            </a:r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이러한 점에서 우리는 심층 네트워크를 사용하여 투시 이미지의 레이아웃 모서리와 가시적인 모서리를 나타내는 레이블을 직접 예측하는 </a:t>
            </a:r>
            <a:r>
              <a:rPr lang="en-US" altLang="ko-KR" sz="12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RoomNet</a:t>
            </a: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과 유사함</a:t>
            </a:r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>
              <a:lnSpc>
                <a:spcPct val="200000"/>
              </a:lnSpc>
            </a:pPr>
            <a:endParaRPr lang="en-US" altLang="ko-KR" sz="11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228600" indent="-2286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단일 파노라마에서 </a:t>
            </a:r>
            <a:r>
              <a:rPr lang="en-US" altLang="ko-KR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3D </a:t>
            </a:r>
            <a: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직육면체 레이아웃을 예측한다</a:t>
            </a:r>
            <a:r>
              <a:rPr lang="en-US" altLang="ko-KR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228600" indent="-2286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단일 파노라마에서 </a:t>
            </a:r>
            <a:r>
              <a:rPr lang="en-US" altLang="ko-KR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3D non-cuboid Manhattan layout</a:t>
            </a:r>
            <a: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을 추정한다</a:t>
            </a:r>
            <a:r>
              <a:rPr lang="en-US" altLang="ko-KR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ko-KR" altLang="en-US" sz="11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228600" indent="-2286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단일 원근 이미지에서 레이아웃을 추정한다</a:t>
            </a:r>
            <a:r>
              <a:rPr lang="en-US" altLang="ko-KR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9" name="Freeform 28">
            <a:extLst>
              <a:ext uri="{FF2B5EF4-FFF2-40B4-BE49-F238E27FC236}">
                <a16:creationId xmlns:a16="http://schemas.microsoft.com/office/drawing/2014/main" id="{71BB2696-E093-448C-8262-96D4F01088D4}"/>
              </a:ext>
            </a:extLst>
          </p:cNvPr>
          <p:cNvSpPr>
            <a:spLocks noEditPoints="1"/>
          </p:cNvSpPr>
          <p:nvPr/>
        </p:nvSpPr>
        <p:spPr bwMode="auto">
          <a:xfrm>
            <a:off x="436083" y="783056"/>
            <a:ext cx="452939" cy="452939"/>
          </a:xfrm>
          <a:custGeom>
            <a:avLst/>
            <a:gdLst>
              <a:gd name="T0" fmla="*/ 2479 w 3336"/>
              <a:gd name="T1" fmla="*/ 1362 h 3334"/>
              <a:gd name="T2" fmla="*/ 2499 w 3336"/>
              <a:gd name="T3" fmla="*/ 1662 h 3334"/>
              <a:gd name="T4" fmla="*/ 2427 w 3336"/>
              <a:gd name="T5" fmla="*/ 1966 h 3334"/>
              <a:gd name="T6" fmla="*/ 2270 w 3336"/>
              <a:gd name="T7" fmla="*/ 2228 h 3334"/>
              <a:gd name="T8" fmla="*/ 2046 w 3336"/>
              <a:gd name="T9" fmla="*/ 2432 h 3334"/>
              <a:gd name="T10" fmla="*/ 1767 w 3336"/>
              <a:gd name="T11" fmla="*/ 2562 h 3334"/>
              <a:gd name="T12" fmla="*/ 1737 w 3336"/>
              <a:gd name="T13" fmla="*/ 2636 h 3334"/>
              <a:gd name="T14" fmla="*/ 2007 w 3336"/>
              <a:gd name="T15" fmla="*/ 2658 h 3334"/>
              <a:gd name="T16" fmla="*/ 2264 w 3336"/>
              <a:gd name="T17" fmla="*/ 2593 h 3334"/>
              <a:gd name="T18" fmla="*/ 2653 w 3336"/>
              <a:gd name="T19" fmla="*/ 2250 h 3334"/>
              <a:gd name="T20" fmla="*/ 2742 w 3336"/>
              <a:gd name="T21" fmla="*/ 2024 h 3334"/>
              <a:gd name="T22" fmla="*/ 2761 w 3336"/>
              <a:gd name="T23" fmla="*/ 1766 h 3334"/>
              <a:gd name="T24" fmla="*/ 2696 w 3336"/>
              <a:gd name="T25" fmla="*/ 1508 h 3334"/>
              <a:gd name="T26" fmla="*/ 2556 w 3336"/>
              <a:gd name="T27" fmla="*/ 1288 h 3334"/>
              <a:gd name="T28" fmla="*/ 1479 w 3336"/>
              <a:gd name="T29" fmla="*/ 674 h 3334"/>
              <a:gd name="T30" fmla="*/ 1193 w 3336"/>
              <a:gd name="T31" fmla="*/ 719 h 3334"/>
              <a:gd name="T32" fmla="*/ 943 w 3336"/>
              <a:gd name="T33" fmla="*/ 848 h 3334"/>
              <a:gd name="T34" fmla="*/ 747 w 3336"/>
              <a:gd name="T35" fmla="*/ 1045 h 3334"/>
              <a:gd name="T36" fmla="*/ 618 w 3336"/>
              <a:gd name="T37" fmla="*/ 1294 h 3334"/>
              <a:gd name="T38" fmla="*/ 572 w 3336"/>
              <a:gd name="T39" fmla="*/ 1581 h 3334"/>
              <a:gd name="T40" fmla="*/ 613 w 3336"/>
              <a:gd name="T41" fmla="*/ 1853 h 3334"/>
              <a:gd name="T42" fmla="*/ 582 w 3336"/>
              <a:gd name="T43" fmla="*/ 2458 h 3334"/>
              <a:gd name="T44" fmla="*/ 1189 w 3336"/>
              <a:gd name="T45" fmla="*/ 2440 h 3334"/>
              <a:gd name="T46" fmla="*/ 1479 w 3336"/>
              <a:gd name="T47" fmla="*/ 2488 h 3334"/>
              <a:gd name="T48" fmla="*/ 1766 w 3336"/>
              <a:gd name="T49" fmla="*/ 2441 h 3334"/>
              <a:gd name="T50" fmla="*/ 2015 w 3336"/>
              <a:gd name="T51" fmla="*/ 2312 h 3334"/>
              <a:gd name="T52" fmla="*/ 2212 w 3336"/>
              <a:gd name="T53" fmla="*/ 2116 h 3334"/>
              <a:gd name="T54" fmla="*/ 2341 w 3336"/>
              <a:gd name="T55" fmla="*/ 1867 h 3334"/>
              <a:gd name="T56" fmla="*/ 2387 w 3336"/>
              <a:gd name="T57" fmla="*/ 1581 h 3334"/>
              <a:gd name="T58" fmla="*/ 2341 w 3336"/>
              <a:gd name="T59" fmla="*/ 1294 h 3334"/>
              <a:gd name="T60" fmla="*/ 2212 w 3336"/>
              <a:gd name="T61" fmla="*/ 1045 h 3334"/>
              <a:gd name="T62" fmla="*/ 2015 w 3336"/>
              <a:gd name="T63" fmla="*/ 848 h 3334"/>
              <a:gd name="T64" fmla="*/ 1766 w 3336"/>
              <a:gd name="T65" fmla="*/ 719 h 3334"/>
              <a:gd name="T66" fmla="*/ 1479 w 3336"/>
              <a:gd name="T67" fmla="*/ 674 h 3334"/>
              <a:gd name="T68" fmla="*/ 1967 w 3336"/>
              <a:gd name="T69" fmla="*/ 27 h 3334"/>
              <a:gd name="T70" fmla="*/ 2339 w 3336"/>
              <a:gd name="T71" fmla="*/ 141 h 3334"/>
              <a:gd name="T72" fmla="*/ 2668 w 3336"/>
              <a:gd name="T73" fmla="*/ 333 h 3334"/>
              <a:gd name="T74" fmla="*/ 2944 w 3336"/>
              <a:gd name="T75" fmla="*/ 594 h 3334"/>
              <a:gd name="T76" fmla="*/ 3154 w 3336"/>
              <a:gd name="T77" fmla="*/ 910 h 3334"/>
              <a:gd name="T78" fmla="*/ 3288 w 3336"/>
              <a:gd name="T79" fmla="*/ 1271 h 3334"/>
              <a:gd name="T80" fmla="*/ 3336 w 3336"/>
              <a:gd name="T81" fmla="*/ 1667 h 3334"/>
              <a:gd name="T82" fmla="*/ 3288 w 3336"/>
              <a:gd name="T83" fmla="*/ 2063 h 3334"/>
              <a:gd name="T84" fmla="*/ 3154 w 3336"/>
              <a:gd name="T85" fmla="*/ 2425 h 3334"/>
              <a:gd name="T86" fmla="*/ 2944 w 3336"/>
              <a:gd name="T87" fmla="*/ 2741 h 3334"/>
              <a:gd name="T88" fmla="*/ 2668 w 3336"/>
              <a:gd name="T89" fmla="*/ 3001 h 3334"/>
              <a:gd name="T90" fmla="*/ 2339 w 3336"/>
              <a:gd name="T91" fmla="*/ 3194 h 3334"/>
              <a:gd name="T92" fmla="*/ 1967 w 3336"/>
              <a:gd name="T93" fmla="*/ 3307 h 3334"/>
              <a:gd name="T94" fmla="*/ 1566 w 3336"/>
              <a:gd name="T95" fmla="*/ 3331 h 3334"/>
              <a:gd name="T96" fmla="*/ 1178 w 3336"/>
              <a:gd name="T97" fmla="*/ 3261 h 3334"/>
              <a:gd name="T98" fmla="*/ 826 w 3336"/>
              <a:gd name="T99" fmla="*/ 3107 h 3334"/>
              <a:gd name="T100" fmla="*/ 523 w 3336"/>
              <a:gd name="T101" fmla="*/ 2879 h 3334"/>
              <a:gd name="T102" fmla="*/ 278 w 3336"/>
              <a:gd name="T103" fmla="*/ 2589 h 3334"/>
              <a:gd name="T104" fmla="*/ 105 w 3336"/>
              <a:gd name="T105" fmla="*/ 2249 h 3334"/>
              <a:gd name="T106" fmla="*/ 12 w 3336"/>
              <a:gd name="T107" fmla="*/ 1869 h 3334"/>
              <a:gd name="T108" fmla="*/ 12 w 3336"/>
              <a:gd name="T109" fmla="*/ 1466 h 3334"/>
              <a:gd name="T110" fmla="*/ 105 w 3336"/>
              <a:gd name="T111" fmla="*/ 1086 h 3334"/>
              <a:gd name="T112" fmla="*/ 278 w 3336"/>
              <a:gd name="T113" fmla="*/ 745 h 3334"/>
              <a:gd name="T114" fmla="*/ 523 w 3336"/>
              <a:gd name="T115" fmla="*/ 456 h 3334"/>
              <a:gd name="T116" fmla="*/ 826 w 3336"/>
              <a:gd name="T117" fmla="*/ 227 h 3334"/>
              <a:gd name="T118" fmla="*/ 1178 w 3336"/>
              <a:gd name="T119" fmla="*/ 73 h 3334"/>
              <a:gd name="T120" fmla="*/ 1566 w 3336"/>
              <a:gd name="T121" fmla="*/ 3 h 33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336" h="3334">
                <a:moveTo>
                  <a:pt x="2411" y="1160"/>
                </a:moveTo>
                <a:lnTo>
                  <a:pt x="2439" y="1225"/>
                </a:lnTo>
                <a:lnTo>
                  <a:pt x="2461" y="1293"/>
                </a:lnTo>
                <a:lnTo>
                  <a:pt x="2479" y="1362"/>
                </a:lnTo>
                <a:lnTo>
                  <a:pt x="2492" y="1434"/>
                </a:lnTo>
                <a:lnTo>
                  <a:pt x="2499" y="1507"/>
                </a:lnTo>
                <a:lnTo>
                  <a:pt x="2503" y="1581"/>
                </a:lnTo>
                <a:lnTo>
                  <a:pt x="2499" y="1662"/>
                </a:lnTo>
                <a:lnTo>
                  <a:pt x="2490" y="1741"/>
                </a:lnTo>
                <a:lnTo>
                  <a:pt x="2475" y="1818"/>
                </a:lnTo>
                <a:lnTo>
                  <a:pt x="2454" y="1894"/>
                </a:lnTo>
                <a:lnTo>
                  <a:pt x="2427" y="1966"/>
                </a:lnTo>
                <a:lnTo>
                  <a:pt x="2395" y="2036"/>
                </a:lnTo>
                <a:lnTo>
                  <a:pt x="2358" y="2103"/>
                </a:lnTo>
                <a:lnTo>
                  <a:pt x="2317" y="2168"/>
                </a:lnTo>
                <a:lnTo>
                  <a:pt x="2270" y="2228"/>
                </a:lnTo>
                <a:lnTo>
                  <a:pt x="2220" y="2285"/>
                </a:lnTo>
                <a:lnTo>
                  <a:pt x="2165" y="2339"/>
                </a:lnTo>
                <a:lnTo>
                  <a:pt x="2108" y="2387"/>
                </a:lnTo>
                <a:lnTo>
                  <a:pt x="2046" y="2432"/>
                </a:lnTo>
                <a:lnTo>
                  <a:pt x="1981" y="2471"/>
                </a:lnTo>
                <a:lnTo>
                  <a:pt x="1912" y="2507"/>
                </a:lnTo>
                <a:lnTo>
                  <a:pt x="1841" y="2536"/>
                </a:lnTo>
                <a:lnTo>
                  <a:pt x="1767" y="2562"/>
                </a:lnTo>
                <a:lnTo>
                  <a:pt x="1691" y="2581"/>
                </a:lnTo>
                <a:lnTo>
                  <a:pt x="1613" y="2594"/>
                </a:lnTo>
                <a:lnTo>
                  <a:pt x="1674" y="2618"/>
                </a:lnTo>
                <a:lnTo>
                  <a:pt x="1737" y="2636"/>
                </a:lnTo>
                <a:lnTo>
                  <a:pt x="1803" y="2650"/>
                </a:lnTo>
                <a:lnTo>
                  <a:pt x="1870" y="2658"/>
                </a:lnTo>
                <a:lnTo>
                  <a:pt x="1938" y="2660"/>
                </a:lnTo>
                <a:lnTo>
                  <a:pt x="2007" y="2658"/>
                </a:lnTo>
                <a:lnTo>
                  <a:pt x="2074" y="2649"/>
                </a:lnTo>
                <a:lnTo>
                  <a:pt x="2140" y="2636"/>
                </a:lnTo>
                <a:lnTo>
                  <a:pt x="2203" y="2618"/>
                </a:lnTo>
                <a:lnTo>
                  <a:pt x="2264" y="2593"/>
                </a:lnTo>
                <a:lnTo>
                  <a:pt x="2323" y="2566"/>
                </a:lnTo>
                <a:lnTo>
                  <a:pt x="2379" y="2533"/>
                </a:lnTo>
                <a:lnTo>
                  <a:pt x="2755" y="2634"/>
                </a:lnTo>
                <a:lnTo>
                  <a:pt x="2653" y="2250"/>
                </a:lnTo>
                <a:lnTo>
                  <a:pt x="2681" y="2196"/>
                </a:lnTo>
                <a:lnTo>
                  <a:pt x="2706" y="2141"/>
                </a:lnTo>
                <a:lnTo>
                  <a:pt x="2726" y="2083"/>
                </a:lnTo>
                <a:lnTo>
                  <a:pt x="2742" y="2024"/>
                </a:lnTo>
                <a:lnTo>
                  <a:pt x="2754" y="1962"/>
                </a:lnTo>
                <a:lnTo>
                  <a:pt x="2761" y="1899"/>
                </a:lnTo>
                <a:lnTo>
                  <a:pt x="2764" y="1835"/>
                </a:lnTo>
                <a:lnTo>
                  <a:pt x="2761" y="1766"/>
                </a:lnTo>
                <a:lnTo>
                  <a:pt x="2753" y="1698"/>
                </a:lnTo>
                <a:lnTo>
                  <a:pt x="2739" y="1632"/>
                </a:lnTo>
                <a:lnTo>
                  <a:pt x="2720" y="1568"/>
                </a:lnTo>
                <a:lnTo>
                  <a:pt x="2696" y="1508"/>
                </a:lnTo>
                <a:lnTo>
                  <a:pt x="2668" y="1449"/>
                </a:lnTo>
                <a:lnTo>
                  <a:pt x="2634" y="1392"/>
                </a:lnTo>
                <a:lnTo>
                  <a:pt x="2598" y="1338"/>
                </a:lnTo>
                <a:lnTo>
                  <a:pt x="2556" y="1288"/>
                </a:lnTo>
                <a:lnTo>
                  <a:pt x="2512" y="1242"/>
                </a:lnTo>
                <a:lnTo>
                  <a:pt x="2463" y="1198"/>
                </a:lnTo>
                <a:lnTo>
                  <a:pt x="2411" y="1160"/>
                </a:lnTo>
                <a:close/>
                <a:moveTo>
                  <a:pt x="1479" y="674"/>
                </a:moveTo>
                <a:lnTo>
                  <a:pt x="1405" y="677"/>
                </a:lnTo>
                <a:lnTo>
                  <a:pt x="1332" y="686"/>
                </a:lnTo>
                <a:lnTo>
                  <a:pt x="1261" y="700"/>
                </a:lnTo>
                <a:lnTo>
                  <a:pt x="1193" y="719"/>
                </a:lnTo>
                <a:lnTo>
                  <a:pt x="1126" y="745"/>
                </a:lnTo>
                <a:lnTo>
                  <a:pt x="1062" y="775"/>
                </a:lnTo>
                <a:lnTo>
                  <a:pt x="1001" y="810"/>
                </a:lnTo>
                <a:lnTo>
                  <a:pt x="943" y="848"/>
                </a:lnTo>
                <a:lnTo>
                  <a:pt x="888" y="892"/>
                </a:lnTo>
                <a:lnTo>
                  <a:pt x="838" y="939"/>
                </a:lnTo>
                <a:lnTo>
                  <a:pt x="790" y="990"/>
                </a:lnTo>
                <a:lnTo>
                  <a:pt x="747" y="1045"/>
                </a:lnTo>
                <a:lnTo>
                  <a:pt x="708" y="1103"/>
                </a:lnTo>
                <a:lnTo>
                  <a:pt x="673" y="1164"/>
                </a:lnTo>
                <a:lnTo>
                  <a:pt x="644" y="1228"/>
                </a:lnTo>
                <a:lnTo>
                  <a:pt x="618" y="1294"/>
                </a:lnTo>
                <a:lnTo>
                  <a:pt x="598" y="1363"/>
                </a:lnTo>
                <a:lnTo>
                  <a:pt x="584" y="1434"/>
                </a:lnTo>
                <a:lnTo>
                  <a:pt x="575" y="1507"/>
                </a:lnTo>
                <a:lnTo>
                  <a:pt x="572" y="1581"/>
                </a:lnTo>
                <a:lnTo>
                  <a:pt x="575" y="1651"/>
                </a:lnTo>
                <a:lnTo>
                  <a:pt x="583" y="1720"/>
                </a:lnTo>
                <a:lnTo>
                  <a:pt x="596" y="1788"/>
                </a:lnTo>
                <a:lnTo>
                  <a:pt x="613" y="1853"/>
                </a:lnTo>
                <a:lnTo>
                  <a:pt x="637" y="1916"/>
                </a:lnTo>
                <a:lnTo>
                  <a:pt x="663" y="1977"/>
                </a:lnTo>
                <a:lnTo>
                  <a:pt x="694" y="2036"/>
                </a:lnTo>
                <a:lnTo>
                  <a:pt x="582" y="2458"/>
                </a:lnTo>
                <a:lnTo>
                  <a:pt x="995" y="2348"/>
                </a:lnTo>
                <a:lnTo>
                  <a:pt x="1057" y="2383"/>
                </a:lnTo>
                <a:lnTo>
                  <a:pt x="1121" y="2415"/>
                </a:lnTo>
                <a:lnTo>
                  <a:pt x="1189" y="2440"/>
                </a:lnTo>
                <a:lnTo>
                  <a:pt x="1258" y="2460"/>
                </a:lnTo>
                <a:lnTo>
                  <a:pt x="1330" y="2475"/>
                </a:lnTo>
                <a:lnTo>
                  <a:pt x="1404" y="2485"/>
                </a:lnTo>
                <a:lnTo>
                  <a:pt x="1479" y="2488"/>
                </a:lnTo>
                <a:lnTo>
                  <a:pt x="1554" y="2485"/>
                </a:lnTo>
                <a:lnTo>
                  <a:pt x="1626" y="2475"/>
                </a:lnTo>
                <a:lnTo>
                  <a:pt x="1697" y="2461"/>
                </a:lnTo>
                <a:lnTo>
                  <a:pt x="1766" y="2441"/>
                </a:lnTo>
                <a:lnTo>
                  <a:pt x="1832" y="2417"/>
                </a:lnTo>
                <a:lnTo>
                  <a:pt x="1896" y="2386"/>
                </a:lnTo>
                <a:lnTo>
                  <a:pt x="1957" y="2352"/>
                </a:lnTo>
                <a:lnTo>
                  <a:pt x="2015" y="2312"/>
                </a:lnTo>
                <a:lnTo>
                  <a:pt x="2070" y="2270"/>
                </a:lnTo>
                <a:lnTo>
                  <a:pt x="2122" y="2222"/>
                </a:lnTo>
                <a:lnTo>
                  <a:pt x="2169" y="2171"/>
                </a:lnTo>
                <a:lnTo>
                  <a:pt x="2212" y="2116"/>
                </a:lnTo>
                <a:lnTo>
                  <a:pt x="2251" y="2059"/>
                </a:lnTo>
                <a:lnTo>
                  <a:pt x="2286" y="1998"/>
                </a:lnTo>
                <a:lnTo>
                  <a:pt x="2316" y="1934"/>
                </a:lnTo>
                <a:lnTo>
                  <a:pt x="2341" y="1867"/>
                </a:lnTo>
                <a:lnTo>
                  <a:pt x="2360" y="1799"/>
                </a:lnTo>
                <a:lnTo>
                  <a:pt x="2376" y="1728"/>
                </a:lnTo>
                <a:lnTo>
                  <a:pt x="2384" y="1655"/>
                </a:lnTo>
                <a:lnTo>
                  <a:pt x="2387" y="1581"/>
                </a:lnTo>
                <a:lnTo>
                  <a:pt x="2384" y="1507"/>
                </a:lnTo>
                <a:lnTo>
                  <a:pt x="2376" y="1434"/>
                </a:lnTo>
                <a:lnTo>
                  <a:pt x="2360" y="1363"/>
                </a:lnTo>
                <a:lnTo>
                  <a:pt x="2341" y="1294"/>
                </a:lnTo>
                <a:lnTo>
                  <a:pt x="2316" y="1228"/>
                </a:lnTo>
                <a:lnTo>
                  <a:pt x="2286" y="1164"/>
                </a:lnTo>
                <a:lnTo>
                  <a:pt x="2251" y="1103"/>
                </a:lnTo>
                <a:lnTo>
                  <a:pt x="2212" y="1045"/>
                </a:lnTo>
                <a:lnTo>
                  <a:pt x="2169" y="990"/>
                </a:lnTo>
                <a:lnTo>
                  <a:pt x="2122" y="939"/>
                </a:lnTo>
                <a:lnTo>
                  <a:pt x="2070" y="892"/>
                </a:lnTo>
                <a:lnTo>
                  <a:pt x="2015" y="848"/>
                </a:lnTo>
                <a:lnTo>
                  <a:pt x="1957" y="810"/>
                </a:lnTo>
                <a:lnTo>
                  <a:pt x="1896" y="775"/>
                </a:lnTo>
                <a:lnTo>
                  <a:pt x="1832" y="745"/>
                </a:lnTo>
                <a:lnTo>
                  <a:pt x="1766" y="719"/>
                </a:lnTo>
                <a:lnTo>
                  <a:pt x="1697" y="700"/>
                </a:lnTo>
                <a:lnTo>
                  <a:pt x="1626" y="686"/>
                </a:lnTo>
                <a:lnTo>
                  <a:pt x="1554" y="677"/>
                </a:lnTo>
                <a:lnTo>
                  <a:pt x="1479" y="674"/>
                </a:lnTo>
                <a:close/>
                <a:moveTo>
                  <a:pt x="1667" y="0"/>
                </a:moveTo>
                <a:lnTo>
                  <a:pt x="1770" y="3"/>
                </a:lnTo>
                <a:lnTo>
                  <a:pt x="1870" y="12"/>
                </a:lnTo>
                <a:lnTo>
                  <a:pt x="1967" y="27"/>
                </a:lnTo>
                <a:lnTo>
                  <a:pt x="2064" y="48"/>
                </a:lnTo>
                <a:lnTo>
                  <a:pt x="2158" y="73"/>
                </a:lnTo>
                <a:lnTo>
                  <a:pt x="2250" y="104"/>
                </a:lnTo>
                <a:lnTo>
                  <a:pt x="2339" y="141"/>
                </a:lnTo>
                <a:lnTo>
                  <a:pt x="2426" y="182"/>
                </a:lnTo>
                <a:lnTo>
                  <a:pt x="2510" y="227"/>
                </a:lnTo>
                <a:lnTo>
                  <a:pt x="2591" y="278"/>
                </a:lnTo>
                <a:lnTo>
                  <a:pt x="2668" y="333"/>
                </a:lnTo>
                <a:lnTo>
                  <a:pt x="2743" y="393"/>
                </a:lnTo>
                <a:lnTo>
                  <a:pt x="2813" y="456"/>
                </a:lnTo>
                <a:lnTo>
                  <a:pt x="2880" y="522"/>
                </a:lnTo>
                <a:lnTo>
                  <a:pt x="2944" y="594"/>
                </a:lnTo>
                <a:lnTo>
                  <a:pt x="3003" y="668"/>
                </a:lnTo>
                <a:lnTo>
                  <a:pt x="3058" y="745"/>
                </a:lnTo>
                <a:lnTo>
                  <a:pt x="3109" y="826"/>
                </a:lnTo>
                <a:lnTo>
                  <a:pt x="3154" y="910"/>
                </a:lnTo>
                <a:lnTo>
                  <a:pt x="3196" y="996"/>
                </a:lnTo>
                <a:lnTo>
                  <a:pt x="3231" y="1086"/>
                </a:lnTo>
                <a:lnTo>
                  <a:pt x="3263" y="1177"/>
                </a:lnTo>
                <a:lnTo>
                  <a:pt x="3288" y="1271"/>
                </a:lnTo>
                <a:lnTo>
                  <a:pt x="3310" y="1368"/>
                </a:lnTo>
                <a:lnTo>
                  <a:pt x="3324" y="1466"/>
                </a:lnTo>
                <a:lnTo>
                  <a:pt x="3333" y="1565"/>
                </a:lnTo>
                <a:lnTo>
                  <a:pt x="3336" y="1667"/>
                </a:lnTo>
                <a:lnTo>
                  <a:pt x="3333" y="1768"/>
                </a:lnTo>
                <a:lnTo>
                  <a:pt x="3324" y="1869"/>
                </a:lnTo>
                <a:lnTo>
                  <a:pt x="3310" y="1967"/>
                </a:lnTo>
                <a:lnTo>
                  <a:pt x="3288" y="2063"/>
                </a:lnTo>
                <a:lnTo>
                  <a:pt x="3263" y="2157"/>
                </a:lnTo>
                <a:lnTo>
                  <a:pt x="3231" y="2249"/>
                </a:lnTo>
                <a:lnTo>
                  <a:pt x="3196" y="2339"/>
                </a:lnTo>
                <a:lnTo>
                  <a:pt x="3154" y="2425"/>
                </a:lnTo>
                <a:lnTo>
                  <a:pt x="3109" y="2508"/>
                </a:lnTo>
                <a:lnTo>
                  <a:pt x="3058" y="2589"/>
                </a:lnTo>
                <a:lnTo>
                  <a:pt x="3003" y="2667"/>
                </a:lnTo>
                <a:lnTo>
                  <a:pt x="2944" y="2741"/>
                </a:lnTo>
                <a:lnTo>
                  <a:pt x="2880" y="2812"/>
                </a:lnTo>
                <a:lnTo>
                  <a:pt x="2813" y="2879"/>
                </a:lnTo>
                <a:lnTo>
                  <a:pt x="2743" y="2942"/>
                </a:lnTo>
                <a:lnTo>
                  <a:pt x="2668" y="3001"/>
                </a:lnTo>
                <a:lnTo>
                  <a:pt x="2591" y="3056"/>
                </a:lnTo>
                <a:lnTo>
                  <a:pt x="2510" y="3107"/>
                </a:lnTo>
                <a:lnTo>
                  <a:pt x="2426" y="3152"/>
                </a:lnTo>
                <a:lnTo>
                  <a:pt x="2339" y="3194"/>
                </a:lnTo>
                <a:lnTo>
                  <a:pt x="2250" y="3230"/>
                </a:lnTo>
                <a:lnTo>
                  <a:pt x="2158" y="3261"/>
                </a:lnTo>
                <a:lnTo>
                  <a:pt x="2064" y="3287"/>
                </a:lnTo>
                <a:lnTo>
                  <a:pt x="1967" y="3307"/>
                </a:lnTo>
                <a:lnTo>
                  <a:pt x="1870" y="3322"/>
                </a:lnTo>
                <a:lnTo>
                  <a:pt x="1770" y="3331"/>
                </a:lnTo>
                <a:lnTo>
                  <a:pt x="1667" y="3334"/>
                </a:lnTo>
                <a:lnTo>
                  <a:pt x="1566" y="3331"/>
                </a:lnTo>
                <a:lnTo>
                  <a:pt x="1466" y="3322"/>
                </a:lnTo>
                <a:lnTo>
                  <a:pt x="1369" y="3307"/>
                </a:lnTo>
                <a:lnTo>
                  <a:pt x="1272" y="3287"/>
                </a:lnTo>
                <a:lnTo>
                  <a:pt x="1178" y="3261"/>
                </a:lnTo>
                <a:lnTo>
                  <a:pt x="1086" y="3230"/>
                </a:lnTo>
                <a:lnTo>
                  <a:pt x="997" y="3194"/>
                </a:lnTo>
                <a:lnTo>
                  <a:pt x="910" y="3152"/>
                </a:lnTo>
                <a:lnTo>
                  <a:pt x="826" y="3107"/>
                </a:lnTo>
                <a:lnTo>
                  <a:pt x="745" y="3056"/>
                </a:lnTo>
                <a:lnTo>
                  <a:pt x="668" y="3001"/>
                </a:lnTo>
                <a:lnTo>
                  <a:pt x="593" y="2942"/>
                </a:lnTo>
                <a:lnTo>
                  <a:pt x="523" y="2879"/>
                </a:lnTo>
                <a:lnTo>
                  <a:pt x="456" y="2812"/>
                </a:lnTo>
                <a:lnTo>
                  <a:pt x="392" y="2741"/>
                </a:lnTo>
                <a:lnTo>
                  <a:pt x="333" y="2667"/>
                </a:lnTo>
                <a:lnTo>
                  <a:pt x="278" y="2589"/>
                </a:lnTo>
                <a:lnTo>
                  <a:pt x="227" y="2508"/>
                </a:lnTo>
                <a:lnTo>
                  <a:pt x="182" y="2425"/>
                </a:lnTo>
                <a:lnTo>
                  <a:pt x="140" y="2339"/>
                </a:lnTo>
                <a:lnTo>
                  <a:pt x="105" y="2249"/>
                </a:lnTo>
                <a:lnTo>
                  <a:pt x="73" y="2157"/>
                </a:lnTo>
                <a:lnTo>
                  <a:pt x="47" y="2063"/>
                </a:lnTo>
                <a:lnTo>
                  <a:pt x="26" y="1967"/>
                </a:lnTo>
                <a:lnTo>
                  <a:pt x="12" y="1869"/>
                </a:lnTo>
                <a:lnTo>
                  <a:pt x="3" y="1768"/>
                </a:lnTo>
                <a:lnTo>
                  <a:pt x="0" y="1667"/>
                </a:lnTo>
                <a:lnTo>
                  <a:pt x="3" y="1565"/>
                </a:lnTo>
                <a:lnTo>
                  <a:pt x="12" y="1466"/>
                </a:lnTo>
                <a:lnTo>
                  <a:pt x="26" y="1368"/>
                </a:lnTo>
                <a:lnTo>
                  <a:pt x="47" y="1271"/>
                </a:lnTo>
                <a:lnTo>
                  <a:pt x="73" y="1177"/>
                </a:lnTo>
                <a:lnTo>
                  <a:pt x="105" y="1086"/>
                </a:lnTo>
                <a:lnTo>
                  <a:pt x="140" y="996"/>
                </a:lnTo>
                <a:lnTo>
                  <a:pt x="182" y="910"/>
                </a:lnTo>
                <a:lnTo>
                  <a:pt x="227" y="826"/>
                </a:lnTo>
                <a:lnTo>
                  <a:pt x="278" y="745"/>
                </a:lnTo>
                <a:lnTo>
                  <a:pt x="333" y="668"/>
                </a:lnTo>
                <a:lnTo>
                  <a:pt x="392" y="594"/>
                </a:lnTo>
                <a:lnTo>
                  <a:pt x="456" y="522"/>
                </a:lnTo>
                <a:lnTo>
                  <a:pt x="523" y="456"/>
                </a:lnTo>
                <a:lnTo>
                  <a:pt x="593" y="393"/>
                </a:lnTo>
                <a:lnTo>
                  <a:pt x="668" y="333"/>
                </a:lnTo>
                <a:lnTo>
                  <a:pt x="745" y="278"/>
                </a:lnTo>
                <a:lnTo>
                  <a:pt x="826" y="227"/>
                </a:lnTo>
                <a:lnTo>
                  <a:pt x="910" y="182"/>
                </a:lnTo>
                <a:lnTo>
                  <a:pt x="997" y="141"/>
                </a:lnTo>
                <a:lnTo>
                  <a:pt x="1086" y="104"/>
                </a:lnTo>
                <a:lnTo>
                  <a:pt x="1178" y="73"/>
                </a:lnTo>
                <a:lnTo>
                  <a:pt x="1272" y="48"/>
                </a:lnTo>
                <a:lnTo>
                  <a:pt x="1369" y="27"/>
                </a:lnTo>
                <a:lnTo>
                  <a:pt x="1466" y="12"/>
                </a:lnTo>
                <a:lnTo>
                  <a:pt x="1566" y="3"/>
                </a:lnTo>
                <a:lnTo>
                  <a:pt x="1667" y="0"/>
                </a:lnTo>
                <a:close/>
              </a:path>
            </a:pathLst>
          </a:custGeom>
          <a:solidFill>
            <a:srgbClr val="595959"/>
          </a:solidFill>
          <a:ln w="0">
            <a:solidFill>
              <a:srgbClr val="565654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D6BB66E-1863-4386-A57D-E3152999025D}"/>
              </a:ext>
            </a:extLst>
          </p:cNvPr>
          <p:cNvSpPr txBox="1"/>
          <p:nvPr/>
        </p:nvSpPr>
        <p:spPr>
          <a:xfrm>
            <a:off x="995055" y="847942"/>
            <a:ext cx="4776450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500" b="1" dirty="0" err="1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Light" panose="00000300000000000000" pitchFamily="2" charset="-127"/>
              </a:rPr>
              <a:t>Layout</a:t>
            </a:r>
            <a:r>
              <a:rPr lang="en-US" altLang="ko-KR" sz="1500" b="1" i="0" dirty="0" err="1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Light" panose="00000300000000000000" pitchFamily="2" charset="-127"/>
              </a:rPr>
              <a:t>Net</a:t>
            </a:r>
            <a:endParaRPr lang="ko-KR" altLang="en-US" sz="1500" b="1" dirty="0"/>
          </a:p>
        </p:txBody>
      </p:sp>
    </p:spTree>
    <p:extLst>
      <p:ext uri="{BB962C8B-B14F-4D97-AF65-F5344CB8AC3E}">
        <p14:creationId xmlns:p14="http://schemas.microsoft.com/office/powerpoint/2010/main" val="10398351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6590592"/>
            <a:ext cx="12192000" cy="26740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960120" y="123110"/>
            <a:ext cx="2423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>
                <a:solidFill>
                  <a:srgbClr val="595959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LayoutNet</a:t>
            </a:r>
            <a:endParaRPr lang="en-US" altLang="ko-KR" sz="2400" dirty="0">
              <a:solidFill>
                <a:srgbClr val="595959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6CF951F2-470C-425E-9BF9-5A61D772CE45}"/>
              </a:ext>
            </a:extLst>
          </p:cNvPr>
          <p:cNvSpPr/>
          <p:nvPr/>
        </p:nvSpPr>
        <p:spPr>
          <a:xfrm>
            <a:off x="418425" y="887722"/>
            <a:ext cx="452098" cy="453600"/>
          </a:xfrm>
          <a:prstGeom prst="ellipse">
            <a:avLst/>
          </a:prstGeom>
          <a:solidFill>
            <a:srgbClr val="59595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>
                <a:latin typeface="Berlin Sans FB Demi" panose="020E0802020502020306" pitchFamily="34" charset="0"/>
              </a:rPr>
              <a:t>!</a:t>
            </a:r>
            <a:endParaRPr lang="ko-KR" altLang="en-US" sz="2800" b="1" dirty="0">
              <a:latin typeface="Berlin Sans FB Demi" panose="020E0802020502020306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2296899-F065-4F71-89F7-6A86E39C594F}"/>
              </a:ext>
            </a:extLst>
          </p:cNvPr>
          <p:cNvSpPr txBox="1"/>
          <p:nvPr/>
        </p:nvSpPr>
        <p:spPr>
          <a:xfrm>
            <a:off x="928848" y="952939"/>
            <a:ext cx="4776450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500" b="1" dirty="0">
                <a:latin typeface="리디바탕" panose="020B0600000101010101" pitchFamily="34" charset="-127"/>
                <a:ea typeface="리디바탕" panose="020B0600000101010101" pitchFamily="34" charset="-127"/>
              </a:rPr>
              <a:t>내용 정리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E487851-78EF-4DFA-8883-8ED0F46AB79C}"/>
              </a:ext>
            </a:extLst>
          </p:cNvPr>
          <p:cNvSpPr txBox="1"/>
          <p:nvPr/>
        </p:nvSpPr>
        <p:spPr>
          <a:xfrm>
            <a:off x="146304" y="0"/>
            <a:ext cx="6766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595959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sz="4000" dirty="0">
              <a:solidFill>
                <a:srgbClr val="595959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386225C-8963-42CF-BDC2-D063A51034C7}"/>
              </a:ext>
            </a:extLst>
          </p:cNvPr>
          <p:cNvSpPr txBox="1"/>
          <p:nvPr/>
        </p:nvSpPr>
        <p:spPr>
          <a:xfrm>
            <a:off x="621625" y="1365093"/>
            <a:ext cx="10887635" cy="1144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200000"/>
              </a:lnSpc>
              <a:buFont typeface="+mj-ea"/>
              <a:buAutoNum type="circleNumDbPlain"/>
            </a:pPr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“Manhattan World" </a:t>
            </a: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가정 하에 </a:t>
            </a:r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3D </a:t>
            </a: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모델을 만들기 위해 수평 카메라가 촬영한 투시 이미지에 바닥</a:t>
            </a:r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/</a:t>
            </a: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벽 경계를 맞춘다</a:t>
            </a:r>
            <a:endParaRPr lang="en-US" altLang="ko-KR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228600" indent="-2286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방향 지도</a:t>
            </a:r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(Orientation Maps)</a:t>
            </a: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를 작성하고</a:t>
            </a:r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검출된 선분을 기반으로 레이아웃 가설을 생성하고</a:t>
            </a:r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그 중에서 가장 적합한 레이아웃을 선택한다</a:t>
            </a:r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  <a:p>
            <a:pPr marL="228600" indent="-2286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소실점 </a:t>
            </a:r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개를 풀고</a:t>
            </a:r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소실점과 일치하는 레이아웃을 샘플링하고</a:t>
            </a:r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가장자리와 기하학적 맥락 일관성을 기반으로 최적의 레이아웃을 선택하여 입체 레이아웃을 복구한다</a:t>
            </a:r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F3E4E0F-5ADB-4697-8EEE-09936D616D83}"/>
              </a:ext>
            </a:extLst>
          </p:cNvPr>
          <p:cNvSpPr txBox="1"/>
          <p:nvPr/>
        </p:nvSpPr>
        <p:spPr>
          <a:xfrm>
            <a:off x="146304" y="6586745"/>
            <a:ext cx="9080126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5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Manhattan World</a:t>
            </a:r>
            <a:r>
              <a:rPr lang="ko-KR" altLang="en-US" sz="105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 가정 </a:t>
            </a:r>
            <a:r>
              <a:rPr lang="en-US" altLang="ko-KR" sz="105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</a:t>
            </a:r>
            <a:r>
              <a:rPr lang="ko-KR" altLang="en-US" sz="105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모든 벽이 바닥과 직각으로 되어 있다는 것이다</a:t>
            </a:r>
            <a:r>
              <a:rPr lang="en-US" altLang="ko-KR" sz="105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r>
              <a:rPr lang="ko-KR" altLang="en-US" sz="105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특별한 경우는 네 개의 벽</a:t>
            </a:r>
            <a:r>
              <a:rPr lang="en-US" altLang="ko-KR" sz="105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5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천장 및 바닥이 방을 둘러싸는 직육면체 모델이다</a:t>
            </a:r>
            <a:r>
              <a:rPr lang="en-US" altLang="ko-KR" sz="105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8A305521-8056-4E98-BADD-C8820622A9C4}"/>
              </a:ext>
            </a:extLst>
          </p:cNvPr>
          <p:cNvSpPr/>
          <p:nvPr/>
        </p:nvSpPr>
        <p:spPr>
          <a:xfrm>
            <a:off x="421405" y="5291318"/>
            <a:ext cx="452098" cy="453600"/>
          </a:xfrm>
          <a:prstGeom prst="ellipse">
            <a:avLst/>
          </a:prstGeom>
          <a:solidFill>
            <a:srgbClr val="59595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>
                <a:latin typeface="Berlin Sans FB Demi" panose="020E0802020502020306" pitchFamily="34" charset="0"/>
              </a:rPr>
              <a:t>?</a:t>
            </a:r>
            <a:endParaRPr lang="ko-KR" altLang="en-US" sz="2800" b="1" dirty="0">
              <a:latin typeface="Berlin Sans FB Demi" panose="020E0802020502020306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357C6FA-1773-4D85-BA85-2500EB54A11A}"/>
              </a:ext>
            </a:extLst>
          </p:cNvPr>
          <p:cNvSpPr txBox="1"/>
          <p:nvPr/>
        </p:nvSpPr>
        <p:spPr>
          <a:xfrm>
            <a:off x="644474" y="5668811"/>
            <a:ext cx="7561957" cy="4062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200000"/>
              </a:lnSpc>
              <a:buFont typeface="+mj-ea"/>
              <a:buAutoNum type="circleNumDbPlain"/>
            </a:pPr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0814420-FF1A-48DC-8283-63E8AA10726B}"/>
              </a:ext>
            </a:extLst>
          </p:cNvPr>
          <p:cNvSpPr txBox="1"/>
          <p:nvPr/>
        </p:nvSpPr>
        <p:spPr>
          <a:xfrm>
            <a:off x="931828" y="5356535"/>
            <a:ext cx="4776450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500" b="1" dirty="0">
                <a:latin typeface="리디바탕" panose="020B0600000101010101" pitchFamily="34" charset="-127"/>
                <a:ea typeface="리디바탕" panose="020B0600000101010101" pitchFamily="34" charset="-127"/>
              </a:rPr>
              <a:t>궁금한 점</a:t>
            </a:r>
            <a:r>
              <a:rPr lang="en-US" altLang="ko-KR" sz="1500" b="1" dirty="0"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ko-KR" altLang="en-US" sz="1500" b="1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B05EB34-7831-4D7A-B018-53D5D79DE1F1}"/>
              </a:ext>
            </a:extLst>
          </p:cNvPr>
          <p:cNvSpPr txBox="1"/>
          <p:nvPr/>
        </p:nvSpPr>
        <p:spPr>
          <a:xfrm>
            <a:off x="869215" y="2521443"/>
            <a:ext cx="908012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  <a:sym typeface="Wingdings" panose="05000000000000000000" pitchFamily="2" charset="2"/>
              </a:rPr>
              <a:t> </a:t>
            </a:r>
            <a:r>
              <a:rPr lang="ko-KR" altLang="en-US" sz="110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소실점을 기준으로 파노라마 이미지를 정렬한 후</a:t>
            </a:r>
            <a:r>
              <a:rPr lang="en-US" altLang="ko-KR" sz="110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10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시스템은 심층 네트워크를 사용하여 파노라마 이미지의 경계와 모서리를 직접 예측한다</a:t>
            </a:r>
            <a:r>
              <a:rPr lang="en-US" altLang="ko-KR" sz="110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</p:txBody>
      </p:sp>
      <p:sp>
        <p:nvSpPr>
          <p:cNvPr id="28" name="Freeform 28">
            <a:extLst>
              <a:ext uri="{FF2B5EF4-FFF2-40B4-BE49-F238E27FC236}">
                <a16:creationId xmlns:a16="http://schemas.microsoft.com/office/drawing/2014/main" id="{DAAC780B-8604-4A96-A8B3-F4F43BB7B528}"/>
              </a:ext>
            </a:extLst>
          </p:cNvPr>
          <p:cNvSpPr>
            <a:spLocks noEditPoints="1"/>
          </p:cNvSpPr>
          <p:nvPr/>
        </p:nvSpPr>
        <p:spPr bwMode="auto">
          <a:xfrm>
            <a:off x="417954" y="3175486"/>
            <a:ext cx="465122" cy="452939"/>
          </a:xfrm>
          <a:custGeom>
            <a:avLst/>
            <a:gdLst>
              <a:gd name="T0" fmla="*/ 2479 w 3336"/>
              <a:gd name="T1" fmla="*/ 1362 h 3334"/>
              <a:gd name="T2" fmla="*/ 2499 w 3336"/>
              <a:gd name="T3" fmla="*/ 1662 h 3334"/>
              <a:gd name="T4" fmla="*/ 2427 w 3336"/>
              <a:gd name="T5" fmla="*/ 1966 h 3334"/>
              <a:gd name="T6" fmla="*/ 2270 w 3336"/>
              <a:gd name="T7" fmla="*/ 2228 h 3334"/>
              <a:gd name="T8" fmla="*/ 2046 w 3336"/>
              <a:gd name="T9" fmla="*/ 2432 h 3334"/>
              <a:gd name="T10" fmla="*/ 1767 w 3336"/>
              <a:gd name="T11" fmla="*/ 2562 h 3334"/>
              <a:gd name="T12" fmla="*/ 1737 w 3336"/>
              <a:gd name="T13" fmla="*/ 2636 h 3334"/>
              <a:gd name="T14" fmla="*/ 2007 w 3336"/>
              <a:gd name="T15" fmla="*/ 2658 h 3334"/>
              <a:gd name="T16" fmla="*/ 2264 w 3336"/>
              <a:gd name="T17" fmla="*/ 2593 h 3334"/>
              <a:gd name="T18" fmla="*/ 2653 w 3336"/>
              <a:gd name="T19" fmla="*/ 2250 h 3334"/>
              <a:gd name="T20" fmla="*/ 2742 w 3336"/>
              <a:gd name="T21" fmla="*/ 2024 h 3334"/>
              <a:gd name="T22" fmla="*/ 2761 w 3336"/>
              <a:gd name="T23" fmla="*/ 1766 h 3334"/>
              <a:gd name="T24" fmla="*/ 2696 w 3336"/>
              <a:gd name="T25" fmla="*/ 1508 h 3334"/>
              <a:gd name="T26" fmla="*/ 2556 w 3336"/>
              <a:gd name="T27" fmla="*/ 1288 h 3334"/>
              <a:gd name="T28" fmla="*/ 1479 w 3336"/>
              <a:gd name="T29" fmla="*/ 674 h 3334"/>
              <a:gd name="T30" fmla="*/ 1193 w 3336"/>
              <a:gd name="T31" fmla="*/ 719 h 3334"/>
              <a:gd name="T32" fmla="*/ 943 w 3336"/>
              <a:gd name="T33" fmla="*/ 848 h 3334"/>
              <a:gd name="T34" fmla="*/ 747 w 3336"/>
              <a:gd name="T35" fmla="*/ 1045 h 3334"/>
              <a:gd name="T36" fmla="*/ 618 w 3336"/>
              <a:gd name="T37" fmla="*/ 1294 h 3334"/>
              <a:gd name="T38" fmla="*/ 572 w 3336"/>
              <a:gd name="T39" fmla="*/ 1581 h 3334"/>
              <a:gd name="T40" fmla="*/ 613 w 3336"/>
              <a:gd name="T41" fmla="*/ 1853 h 3334"/>
              <a:gd name="T42" fmla="*/ 582 w 3336"/>
              <a:gd name="T43" fmla="*/ 2458 h 3334"/>
              <a:gd name="T44" fmla="*/ 1189 w 3336"/>
              <a:gd name="T45" fmla="*/ 2440 h 3334"/>
              <a:gd name="T46" fmla="*/ 1479 w 3336"/>
              <a:gd name="T47" fmla="*/ 2488 h 3334"/>
              <a:gd name="T48" fmla="*/ 1766 w 3336"/>
              <a:gd name="T49" fmla="*/ 2441 h 3334"/>
              <a:gd name="T50" fmla="*/ 2015 w 3336"/>
              <a:gd name="T51" fmla="*/ 2312 h 3334"/>
              <a:gd name="T52" fmla="*/ 2212 w 3336"/>
              <a:gd name="T53" fmla="*/ 2116 h 3334"/>
              <a:gd name="T54" fmla="*/ 2341 w 3336"/>
              <a:gd name="T55" fmla="*/ 1867 h 3334"/>
              <a:gd name="T56" fmla="*/ 2387 w 3336"/>
              <a:gd name="T57" fmla="*/ 1581 h 3334"/>
              <a:gd name="T58" fmla="*/ 2341 w 3336"/>
              <a:gd name="T59" fmla="*/ 1294 h 3334"/>
              <a:gd name="T60" fmla="*/ 2212 w 3336"/>
              <a:gd name="T61" fmla="*/ 1045 h 3334"/>
              <a:gd name="T62" fmla="*/ 2015 w 3336"/>
              <a:gd name="T63" fmla="*/ 848 h 3334"/>
              <a:gd name="T64" fmla="*/ 1766 w 3336"/>
              <a:gd name="T65" fmla="*/ 719 h 3334"/>
              <a:gd name="T66" fmla="*/ 1479 w 3336"/>
              <a:gd name="T67" fmla="*/ 674 h 3334"/>
              <a:gd name="T68" fmla="*/ 1967 w 3336"/>
              <a:gd name="T69" fmla="*/ 27 h 3334"/>
              <a:gd name="T70" fmla="*/ 2339 w 3336"/>
              <a:gd name="T71" fmla="*/ 141 h 3334"/>
              <a:gd name="T72" fmla="*/ 2668 w 3336"/>
              <a:gd name="T73" fmla="*/ 333 h 3334"/>
              <a:gd name="T74" fmla="*/ 2944 w 3336"/>
              <a:gd name="T75" fmla="*/ 594 h 3334"/>
              <a:gd name="T76" fmla="*/ 3154 w 3336"/>
              <a:gd name="T77" fmla="*/ 910 h 3334"/>
              <a:gd name="T78" fmla="*/ 3288 w 3336"/>
              <a:gd name="T79" fmla="*/ 1271 h 3334"/>
              <a:gd name="T80" fmla="*/ 3336 w 3336"/>
              <a:gd name="T81" fmla="*/ 1667 h 3334"/>
              <a:gd name="T82" fmla="*/ 3288 w 3336"/>
              <a:gd name="T83" fmla="*/ 2063 h 3334"/>
              <a:gd name="T84" fmla="*/ 3154 w 3336"/>
              <a:gd name="T85" fmla="*/ 2425 h 3334"/>
              <a:gd name="T86" fmla="*/ 2944 w 3336"/>
              <a:gd name="T87" fmla="*/ 2741 h 3334"/>
              <a:gd name="T88" fmla="*/ 2668 w 3336"/>
              <a:gd name="T89" fmla="*/ 3001 h 3334"/>
              <a:gd name="T90" fmla="*/ 2339 w 3336"/>
              <a:gd name="T91" fmla="*/ 3194 h 3334"/>
              <a:gd name="T92" fmla="*/ 1967 w 3336"/>
              <a:gd name="T93" fmla="*/ 3307 h 3334"/>
              <a:gd name="T94" fmla="*/ 1566 w 3336"/>
              <a:gd name="T95" fmla="*/ 3331 h 3334"/>
              <a:gd name="T96" fmla="*/ 1178 w 3336"/>
              <a:gd name="T97" fmla="*/ 3261 h 3334"/>
              <a:gd name="T98" fmla="*/ 826 w 3336"/>
              <a:gd name="T99" fmla="*/ 3107 h 3334"/>
              <a:gd name="T100" fmla="*/ 523 w 3336"/>
              <a:gd name="T101" fmla="*/ 2879 h 3334"/>
              <a:gd name="T102" fmla="*/ 278 w 3336"/>
              <a:gd name="T103" fmla="*/ 2589 h 3334"/>
              <a:gd name="T104" fmla="*/ 105 w 3336"/>
              <a:gd name="T105" fmla="*/ 2249 h 3334"/>
              <a:gd name="T106" fmla="*/ 12 w 3336"/>
              <a:gd name="T107" fmla="*/ 1869 h 3334"/>
              <a:gd name="T108" fmla="*/ 12 w 3336"/>
              <a:gd name="T109" fmla="*/ 1466 h 3334"/>
              <a:gd name="T110" fmla="*/ 105 w 3336"/>
              <a:gd name="T111" fmla="*/ 1086 h 3334"/>
              <a:gd name="T112" fmla="*/ 278 w 3336"/>
              <a:gd name="T113" fmla="*/ 745 h 3334"/>
              <a:gd name="T114" fmla="*/ 523 w 3336"/>
              <a:gd name="T115" fmla="*/ 456 h 3334"/>
              <a:gd name="T116" fmla="*/ 826 w 3336"/>
              <a:gd name="T117" fmla="*/ 227 h 3334"/>
              <a:gd name="T118" fmla="*/ 1178 w 3336"/>
              <a:gd name="T119" fmla="*/ 73 h 3334"/>
              <a:gd name="T120" fmla="*/ 1566 w 3336"/>
              <a:gd name="T121" fmla="*/ 3 h 33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336" h="3334">
                <a:moveTo>
                  <a:pt x="2411" y="1160"/>
                </a:moveTo>
                <a:lnTo>
                  <a:pt x="2439" y="1225"/>
                </a:lnTo>
                <a:lnTo>
                  <a:pt x="2461" y="1293"/>
                </a:lnTo>
                <a:lnTo>
                  <a:pt x="2479" y="1362"/>
                </a:lnTo>
                <a:lnTo>
                  <a:pt x="2492" y="1434"/>
                </a:lnTo>
                <a:lnTo>
                  <a:pt x="2499" y="1507"/>
                </a:lnTo>
                <a:lnTo>
                  <a:pt x="2503" y="1581"/>
                </a:lnTo>
                <a:lnTo>
                  <a:pt x="2499" y="1662"/>
                </a:lnTo>
                <a:lnTo>
                  <a:pt x="2490" y="1741"/>
                </a:lnTo>
                <a:lnTo>
                  <a:pt x="2475" y="1818"/>
                </a:lnTo>
                <a:lnTo>
                  <a:pt x="2454" y="1894"/>
                </a:lnTo>
                <a:lnTo>
                  <a:pt x="2427" y="1966"/>
                </a:lnTo>
                <a:lnTo>
                  <a:pt x="2395" y="2036"/>
                </a:lnTo>
                <a:lnTo>
                  <a:pt x="2358" y="2103"/>
                </a:lnTo>
                <a:lnTo>
                  <a:pt x="2317" y="2168"/>
                </a:lnTo>
                <a:lnTo>
                  <a:pt x="2270" y="2228"/>
                </a:lnTo>
                <a:lnTo>
                  <a:pt x="2220" y="2285"/>
                </a:lnTo>
                <a:lnTo>
                  <a:pt x="2165" y="2339"/>
                </a:lnTo>
                <a:lnTo>
                  <a:pt x="2108" y="2387"/>
                </a:lnTo>
                <a:lnTo>
                  <a:pt x="2046" y="2432"/>
                </a:lnTo>
                <a:lnTo>
                  <a:pt x="1981" y="2471"/>
                </a:lnTo>
                <a:lnTo>
                  <a:pt x="1912" y="2507"/>
                </a:lnTo>
                <a:lnTo>
                  <a:pt x="1841" y="2536"/>
                </a:lnTo>
                <a:lnTo>
                  <a:pt x="1767" y="2562"/>
                </a:lnTo>
                <a:lnTo>
                  <a:pt x="1691" y="2581"/>
                </a:lnTo>
                <a:lnTo>
                  <a:pt x="1613" y="2594"/>
                </a:lnTo>
                <a:lnTo>
                  <a:pt x="1674" y="2618"/>
                </a:lnTo>
                <a:lnTo>
                  <a:pt x="1737" y="2636"/>
                </a:lnTo>
                <a:lnTo>
                  <a:pt x="1803" y="2650"/>
                </a:lnTo>
                <a:lnTo>
                  <a:pt x="1870" y="2658"/>
                </a:lnTo>
                <a:lnTo>
                  <a:pt x="1938" y="2660"/>
                </a:lnTo>
                <a:lnTo>
                  <a:pt x="2007" y="2658"/>
                </a:lnTo>
                <a:lnTo>
                  <a:pt x="2074" y="2649"/>
                </a:lnTo>
                <a:lnTo>
                  <a:pt x="2140" y="2636"/>
                </a:lnTo>
                <a:lnTo>
                  <a:pt x="2203" y="2618"/>
                </a:lnTo>
                <a:lnTo>
                  <a:pt x="2264" y="2593"/>
                </a:lnTo>
                <a:lnTo>
                  <a:pt x="2323" y="2566"/>
                </a:lnTo>
                <a:lnTo>
                  <a:pt x="2379" y="2533"/>
                </a:lnTo>
                <a:lnTo>
                  <a:pt x="2755" y="2634"/>
                </a:lnTo>
                <a:lnTo>
                  <a:pt x="2653" y="2250"/>
                </a:lnTo>
                <a:lnTo>
                  <a:pt x="2681" y="2196"/>
                </a:lnTo>
                <a:lnTo>
                  <a:pt x="2706" y="2141"/>
                </a:lnTo>
                <a:lnTo>
                  <a:pt x="2726" y="2083"/>
                </a:lnTo>
                <a:lnTo>
                  <a:pt x="2742" y="2024"/>
                </a:lnTo>
                <a:lnTo>
                  <a:pt x="2754" y="1962"/>
                </a:lnTo>
                <a:lnTo>
                  <a:pt x="2761" y="1899"/>
                </a:lnTo>
                <a:lnTo>
                  <a:pt x="2764" y="1835"/>
                </a:lnTo>
                <a:lnTo>
                  <a:pt x="2761" y="1766"/>
                </a:lnTo>
                <a:lnTo>
                  <a:pt x="2753" y="1698"/>
                </a:lnTo>
                <a:lnTo>
                  <a:pt x="2739" y="1632"/>
                </a:lnTo>
                <a:lnTo>
                  <a:pt x="2720" y="1568"/>
                </a:lnTo>
                <a:lnTo>
                  <a:pt x="2696" y="1508"/>
                </a:lnTo>
                <a:lnTo>
                  <a:pt x="2668" y="1449"/>
                </a:lnTo>
                <a:lnTo>
                  <a:pt x="2634" y="1392"/>
                </a:lnTo>
                <a:lnTo>
                  <a:pt x="2598" y="1338"/>
                </a:lnTo>
                <a:lnTo>
                  <a:pt x="2556" y="1288"/>
                </a:lnTo>
                <a:lnTo>
                  <a:pt x="2512" y="1242"/>
                </a:lnTo>
                <a:lnTo>
                  <a:pt x="2463" y="1198"/>
                </a:lnTo>
                <a:lnTo>
                  <a:pt x="2411" y="1160"/>
                </a:lnTo>
                <a:close/>
                <a:moveTo>
                  <a:pt x="1479" y="674"/>
                </a:moveTo>
                <a:lnTo>
                  <a:pt x="1405" y="677"/>
                </a:lnTo>
                <a:lnTo>
                  <a:pt x="1332" y="686"/>
                </a:lnTo>
                <a:lnTo>
                  <a:pt x="1261" y="700"/>
                </a:lnTo>
                <a:lnTo>
                  <a:pt x="1193" y="719"/>
                </a:lnTo>
                <a:lnTo>
                  <a:pt x="1126" y="745"/>
                </a:lnTo>
                <a:lnTo>
                  <a:pt x="1062" y="775"/>
                </a:lnTo>
                <a:lnTo>
                  <a:pt x="1001" y="810"/>
                </a:lnTo>
                <a:lnTo>
                  <a:pt x="943" y="848"/>
                </a:lnTo>
                <a:lnTo>
                  <a:pt x="888" y="892"/>
                </a:lnTo>
                <a:lnTo>
                  <a:pt x="838" y="939"/>
                </a:lnTo>
                <a:lnTo>
                  <a:pt x="790" y="990"/>
                </a:lnTo>
                <a:lnTo>
                  <a:pt x="747" y="1045"/>
                </a:lnTo>
                <a:lnTo>
                  <a:pt x="708" y="1103"/>
                </a:lnTo>
                <a:lnTo>
                  <a:pt x="673" y="1164"/>
                </a:lnTo>
                <a:lnTo>
                  <a:pt x="644" y="1228"/>
                </a:lnTo>
                <a:lnTo>
                  <a:pt x="618" y="1294"/>
                </a:lnTo>
                <a:lnTo>
                  <a:pt x="598" y="1363"/>
                </a:lnTo>
                <a:lnTo>
                  <a:pt x="584" y="1434"/>
                </a:lnTo>
                <a:lnTo>
                  <a:pt x="575" y="1507"/>
                </a:lnTo>
                <a:lnTo>
                  <a:pt x="572" y="1581"/>
                </a:lnTo>
                <a:lnTo>
                  <a:pt x="575" y="1651"/>
                </a:lnTo>
                <a:lnTo>
                  <a:pt x="583" y="1720"/>
                </a:lnTo>
                <a:lnTo>
                  <a:pt x="596" y="1788"/>
                </a:lnTo>
                <a:lnTo>
                  <a:pt x="613" y="1853"/>
                </a:lnTo>
                <a:lnTo>
                  <a:pt x="637" y="1916"/>
                </a:lnTo>
                <a:lnTo>
                  <a:pt x="663" y="1977"/>
                </a:lnTo>
                <a:lnTo>
                  <a:pt x="694" y="2036"/>
                </a:lnTo>
                <a:lnTo>
                  <a:pt x="582" y="2458"/>
                </a:lnTo>
                <a:lnTo>
                  <a:pt x="995" y="2348"/>
                </a:lnTo>
                <a:lnTo>
                  <a:pt x="1057" y="2383"/>
                </a:lnTo>
                <a:lnTo>
                  <a:pt x="1121" y="2415"/>
                </a:lnTo>
                <a:lnTo>
                  <a:pt x="1189" y="2440"/>
                </a:lnTo>
                <a:lnTo>
                  <a:pt x="1258" y="2460"/>
                </a:lnTo>
                <a:lnTo>
                  <a:pt x="1330" y="2475"/>
                </a:lnTo>
                <a:lnTo>
                  <a:pt x="1404" y="2485"/>
                </a:lnTo>
                <a:lnTo>
                  <a:pt x="1479" y="2488"/>
                </a:lnTo>
                <a:lnTo>
                  <a:pt x="1554" y="2485"/>
                </a:lnTo>
                <a:lnTo>
                  <a:pt x="1626" y="2475"/>
                </a:lnTo>
                <a:lnTo>
                  <a:pt x="1697" y="2461"/>
                </a:lnTo>
                <a:lnTo>
                  <a:pt x="1766" y="2441"/>
                </a:lnTo>
                <a:lnTo>
                  <a:pt x="1832" y="2417"/>
                </a:lnTo>
                <a:lnTo>
                  <a:pt x="1896" y="2386"/>
                </a:lnTo>
                <a:lnTo>
                  <a:pt x="1957" y="2352"/>
                </a:lnTo>
                <a:lnTo>
                  <a:pt x="2015" y="2312"/>
                </a:lnTo>
                <a:lnTo>
                  <a:pt x="2070" y="2270"/>
                </a:lnTo>
                <a:lnTo>
                  <a:pt x="2122" y="2222"/>
                </a:lnTo>
                <a:lnTo>
                  <a:pt x="2169" y="2171"/>
                </a:lnTo>
                <a:lnTo>
                  <a:pt x="2212" y="2116"/>
                </a:lnTo>
                <a:lnTo>
                  <a:pt x="2251" y="2059"/>
                </a:lnTo>
                <a:lnTo>
                  <a:pt x="2286" y="1998"/>
                </a:lnTo>
                <a:lnTo>
                  <a:pt x="2316" y="1934"/>
                </a:lnTo>
                <a:lnTo>
                  <a:pt x="2341" y="1867"/>
                </a:lnTo>
                <a:lnTo>
                  <a:pt x="2360" y="1799"/>
                </a:lnTo>
                <a:lnTo>
                  <a:pt x="2376" y="1728"/>
                </a:lnTo>
                <a:lnTo>
                  <a:pt x="2384" y="1655"/>
                </a:lnTo>
                <a:lnTo>
                  <a:pt x="2387" y="1581"/>
                </a:lnTo>
                <a:lnTo>
                  <a:pt x="2384" y="1507"/>
                </a:lnTo>
                <a:lnTo>
                  <a:pt x="2376" y="1434"/>
                </a:lnTo>
                <a:lnTo>
                  <a:pt x="2360" y="1363"/>
                </a:lnTo>
                <a:lnTo>
                  <a:pt x="2341" y="1294"/>
                </a:lnTo>
                <a:lnTo>
                  <a:pt x="2316" y="1228"/>
                </a:lnTo>
                <a:lnTo>
                  <a:pt x="2286" y="1164"/>
                </a:lnTo>
                <a:lnTo>
                  <a:pt x="2251" y="1103"/>
                </a:lnTo>
                <a:lnTo>
                  <a:pt x="2212" y="1045"/>
                </a:lnTo>
                <a:lnTo>
                  <a:pt x="2169" y="990"/>
                </a:lnTo>
                <a:lnTo>
                  <a:pt x="2122" y="939"/>
                </a:lnTo>
                <a:lnTo>
                  <a:pt x="2070" y="892"/>
                </a:lnTo>
                <a:lnTo>
                  <a:pt x="2015" y="848"/>
                </a:lnTo>
                <a:lnTo>
                  <a:pt x="1957" y="810"/>
                </a:lnTo>
                <a:lnTo>
                  <a:pt x="1896" y="775"/>
                </a:lnTo>
                <a:lnTo>
                  <a:pt x="1832" y="745"/>
                </a:lnTo>
                <a:lnTo>
                  <a:pt x="1766" y="719"/>
                </a:lnTo>
                <a:lnTo>
                  <a:pt x="1697" y="700"/>
                </a:lnTo>
                <a:lnTo>
                  <a:pt x="1626" y="686"/>
                </a:lnTo>
                <a:lnTo>
                  <a:pt x="1554" y="677"/>
                </a:lnTo>
                <a:lnTo>
                  <a:pt x="1479" y="674"/>
                </a:lnTo>
                <a:close/>
                <a:moveTo>
                  <a:pt x="1667" y="0"/>
                </a:moveTo>
                <a:lnTo>
                  <a:pt x="1770" y="3"/>
                </a:lnTo>
                <a:lnTo>
                  <a:pt x="1870" y="12"/>
                </a:lnTo>
                <a:lnTo>
                  <a:pt x="1967" y="27"/>
                </a:lnTo>
                <a:lnTo>
                  <a:pt x="2064" y="48"/>
                </a:lnTo>
                <a:lnTo>
                  <a:pt x="2158" y="73"/>
                </a:lnTo>
                <a:lnTo>
                  <a:pt x="2250" y="104"/>
                </a:lnTo>
                <a:lnTo>
                  <a:pt x="2339" y="141"/>
                </a:lnTo>
                <a:lnTo>
                  <a:pt x="2426" y="182"/>
                </a:lnTo>
                <a:lnTo>
                  <a:pt x="2510" y="227"/>
                </a:lnTo>
                <a:lnTo>
                  <a:pt x="2591" y="278"/>
                </a:lnTo>
                <a:lnTo>
                  <a:pt x="2668" y="333"/>
                </a:lnTo>
                <a:lnTo>
                  <a:pt x="2743" y="393"/>
                </a:lnTo>
                <a:lnTo>
                  <a:pt x="2813" y="456"/>
                </a:lnTo>
                <a:lnTo>
                  <a:pt x="2880" y="522"/>
                </a:lnTo>
                <a:lnTo>
                  <a:pt x="2944" y="594"/>
                </a:lnTo>
                <a:lnTo>
                  <a:pt x="3003" y="668"/>
                </a:lnTo>
                <a:lnTo>
                  <a:pt x="3058" y="745"/>
                </a:lnTo>
                <a:lnTo>
                  <a:pt x="3109" y="826"/>
                </a:lnTo>
                <a:lnTo>
                  <a:pt x="3154" y="910"/>
                </a:lnTo>
                <a:lnTo>
                  <a:pt x="3196" y="996"/>
                </a:lnTo>
                <a:lnTo>
                  <a:pt x="3231" y="1086"/>
                </a:lnTo>
                <a:lnTo>
                  <a:pt x="3263" y="1177"/>
                </a:lnTo>
                <a:lnTo>
                  <a:pt x="3288" y="1271"/>
                </a:lnTo>
                <a:lnTo>
                  <a:pt x="3310" y="1368"/>
                </a:lnTo>
                <a:lnTo>
                  <a:pt x="3324" y="1466"/>
                </a:lnTo>
                <a:lnTo>
                  <a:pt x="3333" y="1565"/>
                </a:lnTo>
                <a:lnTo>
                  <a:pt x="3336" y="1667"/>
                </a:lnTo>
                <a:lnTo>
                  <a:pt x="3333" y="1768"/>
                </a:lnTo>
                <a:lnTo>
                  <a:pt x="3324" y="1869"/>
                </a:lnTo>
                <a:lnTo>
                  <a:pt x="3310" y="1967"/>
                </a:lnTo>
                <a:lnTo>
                  <a:pt x="3288" y="2063"/>
                </a:lnTo>
                <a:lnTo>
                  <a:pt x="3263" y="2157"/>
                </a:lnTo>
                <a:lnTo>
                  <a:pt x="3231" y="2249"/>
                </a:lnTo>
                <a:lnTo>
                  <a:pt x="3196" y="2339"/>
                </a:lnTo>
                <a:lnTo>
                  <a:pt x="3154" y="2425"/>
                </a:lnTo>
                <a:lnTo>
                  <a:pt x="3109" y="2508"/>
                </a:lnTo>
                <a:lnTo>
                  <a:pt x="3058" y="2589"/>
                </a:lnTo>
                <a:lnTo>
                  <a:pt x="3003" y="2667"/>
                </a:lnTo>
                <a:lnTo>
                  <a:pt x="2944" y="2741"/>
                </a:lnTo>
                <a:lnTo>
                  <a:pt x="2880" y="2812"/>
                </a:lnTo>
                <a:lnTo>
                  <a:pt x="2813" y="2879"/>
                </a:lnTo>
                <a:lnTo>
                  <a:pt x="2743" y="2942"/>
                </a:lnTo>
                <a:lnTo>
                  <a:pt x="2668" y="3001"/>
                </a:lnTo>
                <a:lnTo>
                  <a:pt x="2591" y="3056"/>
                </a:lnTo>
                <a:lnTo>
                  <a:pt x="2510" y="3107"/>
                </a:lnTo>
                <a:lnTo>
                  <a:pt x="2426" y="3152"/>
                </a:lnTo>
                <a:lnTo>
                  <a:pt x="2339" y="3194"/>
                </a:lnTo>
                <a:lnTo>
                  <a:pt x="2250" y="3230"/>
                </a:lnTo>
                <a:lnTo>
                  <a:pt x="2158" y="3261"/>
                </a:lnTo>
                <a:lnTo>
                  <a:pt x="2064" y="3287"/>
                </a:lnTo>
                <a:lnTo>
                  <a:pt x="1967" y="3307"/>
                </a:lnTo>
                <a:lnTo>
                  <a:pt x="1870" y="3322"/>
                </a:lnTo>
                <a:lnTo>
                  <a:pt x="1770" y="3331"/>
                </a:lnTo>
                <a:lnTo>
                  <a:pt x="1667" y="3334"/>
                </a:lnTo>
                <a:lnTo>
                  <a:pt x="1566" y="3331"/>
                </a:lnTo>
                <a:lnTo>
                  <a:pt x="1466" y="3322"/>
                </a:lnTo>
                <a:lnTo>
                  <a:pt x="1369" y="3307"/>
                </a:lnTo>
                <a:lnTo>
                  <a:pt x="1272" y="3287"/>
                </a:lnTo>
                <a:lnTo>
                  <a:pt x="1178" y="3261"/>
                </a:lnTo>
                <a:lnTo>
                  <a:pt x="1086" y="3230"/>
                </a:lnTo>
                <a:lnTo>
                  <a:pt x="997" y="3194"/>
                </a:lnTo>
                <a:lnTo>
                  <a:pt x="910" y="3152"/>
                </a:lnTo>
                <a:lnTo>
                  <a:pt x="826" y="3107"/>
                </a:lnTo>
                <a:lnTo>
                  <a:pt x="745" y="3056"/>
                </a:lnTo>
                <a:lnTo>
                  <a:pt x="668" y="3001"/>
                </a:lnTo>
                <a:lnTo>
                  <a:pt x="593" y="2942"/>
                </a:lnTo>
                <a:lnTo>
                  <a:pt x="523" y="2879"/>
                </a:lnTo>
                <a:lnTo>
                  <a:pt x="456" y="2812"/>
                </a:lnTo>
                <a:lnTo>
                  <a:pt x="392" y="2741"/>
                </a:lnTo>
                <a:lnTo>
                  <a:pt x="333" y="2667"/>
                </a:lnTo>
                <a:lnTo>
                  <a:pt x="278" y="2589"/>
                </a:lnTo>
                <a:lnTo>
                  <a:pt x="227" y="2508"/>
                </a:lnTo>
                <a:lnTo>
                  <a:pt x="182" y="2425"/>
                </a:lnTo>
                <a:lnTo>
                  <a:pt x="140" y="2339"/>
                </a:lnTo>
                <a:lnTo>
                  <a:pt x="105" y="2249"/>
                </a:lnTo>
                <a:lnTo>
                  <a:pt x="73" y="2157"/>
                </a:lnTo>
                <a:lnTo>
                  <a:pt x="47" y="2063"/>
                </a:lnTo>
                <a:lnTo>
                  <a:pt x="26" y="1967"/>
                </a:lnTo>
                <a:lnTo>
                  <a:pt x="12" y="1869"/>
                </a:lnTo>
                <a:lnTo>
                  <a:pt x="3" y="1768"/>
                </a:lnTo>
                <a:lnTo>
                  <a:pt x="0" y="1667"/>
                </a:lnTo>
                <a:lnTo>
                  <a:pt x="3" y="1565"/>
                </a:lnTo>
                <a:lnTo>
                  <a:pt x="12" y="1466"/>
                </a:lnTo>
                <a:lnTo>
                  <a:pt x="26" y="1368"/>
                </a:lnTo>
                <a:lnTo>
                  <a:pt x="47" y="1271"/>
                </a:lnTo>
                <a:lnTo>
                  <a:pt x="73" y="1177"/>
                </a:lnTo>
                <a:lnTo>
                  <a:pt x="105" y="1086"/>
                </a:lnTo>
                <a:lnTo>
                  <a:pt x="140" y="996"/>
                </a:lnTo>
                <a:lnTo>
                  <a:pt x="182" y="910"/>
                </a:lnTo>
                <a:lnTo>
                  <a:pt x="227" y="826"/>
                </a:lnTo>
                <a:lnTo>
                  <a:pt x="278" y="745"/>
                </a:lnTo>
                <a:lnTo>
                  <a:pt x="333" y="668"/>
                </a:lnTo>
                <a:lnTo>
                  <a:pt x="392" y="594"/>
                </a:lnTo>
                <a:lnTo>
                  <a:pt x="456" y="522"/>
                </a:lnTo>
                <a:lnTo>
                  <a:pt x="523" y="456"/>
                </a:lnTo>
                <a:lnTo>
                  <a:pt x="593" y="393"/>
                </a:lnTo>
                <a:lnTo>
                  <a:pt x="668" y="333"/>
                </a:lnTo>
                <a:lnTo>
                  <a:pt x="745" y="278"/>
                </a:lnTo>
                <a:lnTo>
                  <a:pt x="826" y="227"/>
                </a:lnTo>
                <a:lnTo>
                  <a:pt x="910" y="182"/>
                </a:lnTo>
                <a:lnTo>
                  <a:pt x="997" y="141"/>
                </a:lnTo>
                <a:lnTo>
                  <a:pt x="1086" y="104"/>
                </a:lnTo>
                <a:lnTo>
                  <a:pt x="1178" y="73"/>
                </a:lnTo>
                <a:lnTo>
                  <a:pt x="1272" y="48"/>
                </a:lnTo>
                <a:lnTo>
                  <a:pt x="1369" y="27"/>
                </a:lnTo>
                <a:lnTo>
                  <a:pt x="1466" y="12"/>
                </a:lnTo>
                <a:lnTo>
                  <a:pt x="1566" y="3"/>
                </a:lnTo>
                <a:lnTo>
                  <a:pt x="1667" y="0"/>
                </a:lnTo>
                <a:close/>
              </a:path>
            </a:pathLst>
          </a:custGeom>
          <a:solidFill>
            <a:srgbClr val="595959"/>
          </a:solidFill>
          <a:ln w="0">
            <a:solidFill>
              <a:srgbClr val="565654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50F7EE6-B973-4373-BC57-7949B7254556}"/>
              </a:ext>
            </a:extLst>
          </p:cNvPr>
          <p:cNvSpPr txBox="1"/>
          <p:nvPr/>
        </p:nvSpPr>
        <p:spPr>
          <a:xfrm>
            <a:off x="976925" y="3240372"/>
            <a:ext cx="4904925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500" b="1" i="0" dirty="0" err="1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Light" panose="00000300000000000000" pitchFamily="2" charset="-127"/>
              </a:rPr>
              <a:t>RoomNet</a:t>
            </a:r>
            <a:r>
              <a:rPr lang="ko-KR" altLang="en-US" sz="1500" b="1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Light" panose="00000300000000000000" pitchFamily="2" charset="-127"/>
              </a:rPr>
              <a:t>에 대한 개선점</a:t>
            </a:r>
            <a:endParaRPr lang="ko-KR" altLang="en-US" sz="1500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EC16818-2179-4C06-813A-C08F88ACF1B8}"/>
              </a:ext>
            </a:extLst>
          </p:cNvPr>
          <p:cNvSpPr txBox="1"/>
          <p:nvPr/>
        </p:nvSpPr>
        <p:spPr>
          <a:xfrm>
            <a:off x="649674" y="3708543"/>
            <a:ext cx="11330900" cy="11680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소실점을 기반으로 이미지를 정렬하고</a:t>
            </a:r>
            <a:r>
              <a:rPr lang="en-US" altLang="ko-KR" sz="12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2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다중 레이아웃 요소</a:t>
            </a:r>
            <a:r>
              <a:rPr lang="en-US" altLang="ko-KR" sz="12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2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모서리</a:t>
            </a:r>
            <a:r>
              <a:rPr lang="en-US" altLang="ko-KR" sz="12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2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경계</a:t>
            </a:r>
            <a:r>
              <a:rPr lang="en-US" altLang="ko-KR" sz="12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2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크기 및 변환</a:t>
            </a:r>
            <a:r>
              <a:rPr lang="en-US" altLang="ko-KR" sz="12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2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예측하고</a:t>
            </a:r>
            <a:r>
              <a:rPr lang="en-US" altLang="ko-KR" sz="12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2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결과 예측에 제한된 맨해튼 레이아웃을 맞추기 때문에 개선을 보여준다</a:t>
            </a:r>
            <a:r>
              <a:rPr lang="en-US" altLang="ko-KR" sz="12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파노라마 영상에 적용함</a:t>
            </a:r>
            <a:r>
              <a:rPr lang="en-US" altLang="ko-KR" sz="12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정렬단계와 경계</a:t>
            </a:r>
            <a:r>
              <a:rPr lang="en-US" altLang="ko-KR" sz="12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2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모서리 및 </a:t>
            </a:r>
            <a:r>
              <a:rPr lang="en-US" altLang="ko-KR" sz="12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3D cuboid parameter</a:t>
            </a:r>
            <a:r>
              <a:rPr lang="ko-KR" altLang="en-US" sz="12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 대한 다중 작업 예측에서 다름</a:t>
            </a:r>
            <a:r>
              <a:rPr lang="en-US" altLang="ko-KR" sz="12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20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RoomNet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은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RNN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을 사용하여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2D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모서리 위치 예측을 세분화하지만 이러한 예측은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3D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입체 배치와 일치하지 않을 수 있다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024929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6590592"/>
            <a:ext cx="12192000" cy="26740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46304" y="0"/>
            <a:ext cx="6766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595959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sz="4000" dirty="0">
              <a:solidFill>
                <a:srgbClr val="595959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60119" y="123110"/>
            <a:ext cx="29395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>
                <a:solidFill>
                  <a:srgbClr val="595959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LayoutNet</a:t>
            </a:r>
            <a:r>
              <a:rPr lang="en-US" altLang="ko-KR" sz="2400" dirty="0">
                <a:solidFill>
                  <a:srgbClr val="595959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- </a:t>
            </a:r>
            <a:r>
              <a:rPr lang="ko-KR" altLang="en-US" sz="2400" dirty="0">
                <a:solidFill>
                  <a:srgbClr val="595959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소개</a:t>
            </a:r>
            <a:endParaRPr lang="en-US" altLang="ko-KR" sz="2400" dirty="0">
              <a:solidFill>
                <a:srgbClr val="595959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227CE9E-7605-41DE-B93C-E4DDB878FE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413" y="1812723"/>
            <a:ext cx="8870017" cy="274788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9414A57-65FD-414B-B082-2EA643883A91}"/>
              </a:ext>
            </a:extLst>
          </p:cNvPr>
          <p:cNvSpPr txBox="1"/>
          <p:nvPr/>
        </p:nvSpPr>
        <p:spPr>
          <a:xfrm>
            <a:off x="403413" y="4732517"/>
            <a:ext cx="11376212" cy="15142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시스템이 소실점을 분석하고 이미지를 바닥과 수평으로 정렬한다</a:t>
            </a:r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이러한 정렬을 통해 벽면 경계가 수직선임을 보장하고 실험에 따라 오류를 줄일 수 있다</a:t>
            </a:r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342900" indent="-3429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인코더</a:t>
            </a:r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-</a:t>
            </a:r>
            <a:r>
              <a:rPr lang="ko-KR" altLang="en-US" sz="12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디코더</a:t>
            </a: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구조와 </a:t>
            </a:r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skip connections</a:t>
            </a: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을 가진 </a:t>
            </a:r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CNN</a:t>
            </a: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을 사용하여 이미지에서 직접 코너</a:t>
            </a:r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레이아웃 접합</a:t>
            </a:r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와 경계 확률 맵</a:t>
            </a:r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(corner (layout junctions) and boundary probability maps )</a:t>
            </a: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을 예측한다</a:t>
            </a:r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모서리와 경계는 각각 방 배치를 완벽하게 표현해 준다</a:t>
            </a:r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  <a:p>
            <a:pPr marL="342900" indent="-342900">
              <a:lnSpc>
                <a:spcPct val="200000"/>
              </a:lnSpc>
              <a:buFont typeface="+mj-ea"/>
              <a:buAutoNum type="circleNumDbPlain"/>
            </a:pPr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3D Layout parameters</a:t>
            </a: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는 예측된 모서리와 경계에 적합하도록 최적화된다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3D8E60E-DC03-4E20-AB41-D0E64D75F57A}"/>
              </a:ext>
            </a:extLst>
          </p:cNvPr>
          <p:cNvSpPr txBox="1"/>
          <p:nvPr/>
        </p:nvSpPr>
        <p:spPr>
          <a:xfrm>
            <a:off x="7182522" y="293330"/>
            <a:ext cx="4598894" cy="4176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i="0" dirty="0" err="1">
                <a:solidFill>
                  <a:srgbClr val="595959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LayoutNet</a:t>
            </a:r>
            <a:r>
              <a:rPr lang="ko-KR" altLang="en-US" sz="1600" b="1" i="0" dirty="0">
                <a:solidFill>
                  <a:srgbClr val="595959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은 </a:t>
            </a:r>
            <a:r>
              <a:rPr lang="en-US" altLang="ko-KR" sz="1600" b="1" i="0" dirty="0">
                <a:solidFill>
                  <a:srgbClr val="595959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encoder-</a:t>
            </a:r>
            <a:r>
              <a:rPr lang="en-US" altLang="ko-KR" sz="1600" b="1" dirty="0">
                <a:solidFill>
                  <a:srgbClr val="595959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decoder</a:t>
            </a:r>
            <a:r>
              <a:rPr lang="ko-KR" altLang="en-US" sz="1600" b="1" i="0" dirty="0">
                <a:solidFill>
                  <a:srgbClr val="595959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전략을 따른다</a:t>
            </a:r>
            <a:r>
              <a:rPr lang="en-US" altLang="ko-KR" sz="1600" b="1" i="0" dirty="0">
                <a:solidFill>
                  <a:srgbClr val="595959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ko-KR" altLang="en-US" sz="1600" b="1" dirty="0">
              <a:solidFill>
                <a:srgbClr val="595959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AE73799-F460-41D0-84CC-8BB29276AAED}"/>
              </a:ext>
            </a:extLst>
          </p:cNvPr>
          <p:cNvSpPr/>
          <p:nvPr/>
        </p:nvSpPr>
        <p:spPr>
          <a:xfrm>
            <a:off x="403413" y="1812723"/>
            <a:ext cx="2124634" cy="2747887"/>
          </a:xfrm>
          <a:prstGeom prst="rect">
            <a:avLst/>
          </a:prstGeom>
          <a:noFill/>
          <a:ln w="28575">
            <a:solidFill>
              <a:srgbClr val="85858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37F9020-F75D-44A8-93CC-0EDDD65F3B15}"/>
              </a:ext>
            </a:extLst>
          </p:cNvPr>
          <p:cNvSpPr txBox="1"/>
          <p:nvPr/>
        </p:nvSpPr>
        <p:spPr>
          <a:xfrm>
            <a:off x="193638" y="790089"/>
            <a:ext cx="2939527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 i="0" dirty="0">
                <a:solidFill>
                  <a:srgbClr val="858585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1. </a:t>
            </a:r>
            <a:r>
              <a:rPr lang="ko-KR" altLang="en-US" sz="1200" b="0" i="0" dirty="0">
                <a:solidFill>
                  <a:srgbClr val="858585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네트워크 입력은 단일 </a:t>
            </a:r>
            <a:r>
              <a:rPr lang="en-US" altLang="ko-KR" sz="1200" b="0" i="0" dirty="0">
                <a:solidFill>
                  <a:srgbClr val="858585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RGB </a:t>
            </a:r>
            <a:r>
              <a:rPr lang="ko-KR" altLang="en-US" sz="1200" b="0" i="0" dirty="0">
                <a:solidFill>
                  <a:srgbClr val="858585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파노라마와 </a:t>
            </a:r>
            <a:r>
              <a:rPr lang="en-US" altLang="ko-KR" sz="1200" b="0" i="0" dirty="0">
                <a:solidFill>
                  <a:srgbClr val="858585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Manhattan</a:t>
            </a:r>
            <a:r>
              <a:rPr lang="ko-KR" altLang="en-US" sz="1200" b="0" i="0" dirty="0">
                <a:solidFill>
                  <a:srgbClr val="858585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200" b="0" i="0" dirty="0">
                <a:solidFill>
                  <a:srgbClr val="858585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line map</a:t>
            </a:r>
            <a:r>
              <a:rPr lang="ko-KR" altLang="en-US" sz="1200" b="0" i="0" dirty="0">
                <a:solidFill>
                  <a:srgbClr val="858585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의 결합이다</a:t>
            </a:r>
            <a:r>
              <a:rPr lang="en-US" altLang="ko-KR" sz="1200" b="0" i="0" dirty="0">
                <a:solidFill>
                  <a:srgbClr val="858585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ko-KR" altLang="en-US" sz="1200" dirty="0">
              <a:solidFill>
                <a:srgbClr val="858585"/>
              </a:solidFill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A08AC71E-57BA-49A6-BC4D-940035FD8943}"/>
              </a:ext>
            </a:extLst>
          </p:cNvPr>
          <p:cNvCxnSpPr>
            <a:cxnSpLocks/>
            <a:endCxn id="25" idx="2"/>
          </p:cNvCxnSpPr>
          <p:nvPr/>
        </p:nvCxnSpPr>
        <p:spPr>
          <a:xfrm flipV="1">
            <a:off x="1452282" y="1282532"/>
            <a:ext cx="211120" cy="530192"/>
          </a:xfrm>
          <a:prstGeom prst="straightConnector1">
            <a:avLst/>
          </a:prstGeom>
          <a:ln w="28575">
            <a:solidFill>
              <a:srgbClr val="858585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8F50E45-6B1D-471F-8397-5C9BAE77E887}"/>
              </a:ext>
            </a:extLst>
          </p:cNvPr>
          <p:cNvSpPr/>
          <p:nvPr/>
        </p:nvSpPr>
        <p:spPr>
          <a:xfrm>
            <a:off x="4901300" y="1812722"/>
            <a:ext cx="1362528" cy="2747887"/>
          </a:xfrm>
          <a:prstGeom prst="rect">
            <a:avLst/>
          </a:prstGeom>
          <a:noFill/>
          <a:ln w="28575">
            <a:solidFill>
              <a:srgbClr val="85858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E5B0ADD-F7A3-4734-A776-2D73806513C4}"/>
              </a:ext>
            </a:extLst>
          </p:cNvPr>
          <p:cNvSpPr txBox="1"/>
          <p:nvPr/>
        </p:nvSpPr>
        <p:spPr>
          <a:xfrm>
            <a:off x="4399846" y="661084"/>
            <a:ext cx="2781299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 i="0" dirty="0">
                <a:solidFill>
                  <a:srgbClr val="858585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2. </a:t>
            </a:r>
            <a:r>
              <a:rPr lang="ko-KR" altLang="en-US" sz="1200" b="0" i="0" dirty="0">
                <a:solidFill>
                  <a:srgbClr val="858585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네트워크는 레이아웃 경계와 모서리 위치를 공동으로 예측한다</a:t>
            </a:r>
            <a:r>
              <a:rPr lang="en-US" altLang="ko-KR" sz="1200" b="0" i="0" dirty="0">
                <a:solidFill>
                  <a:srgbClr val="858585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ko-KR" altLang="en-US" sz="1200" dirty="0">
              <a:solidFill>
                <a:srgbClr val="858585"/>
              </a:solidFill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6D7AD11E-5466-403A-A621-A35FC8D7C78C}"/>
              </a:ext>
            </a:extLst>
          </p:cNvPr>
          <p:cNvCxnSpPr>
            <a:cxnSpLocks/>
            <a:stCxn id="34" idx="0"/>
            <a:endCxn id="36" idx="2"/>
          </p:cNvCxnSpPr>
          <p:nvPr/>
        </p:nvCxnSpPr>
        <p:spPr>
          <a:xfrm flipV="1">
            <a:off x="5582564" y="1153527"/>
            <a:ext cx="207932" cy="659195"/>
          </a:xfrm>
          <a:prstGeom prst="straightConnector1">
            <a:avLst/>
          </a:prstGeom>
          <a:ln w="28575">
            <a:solidFill>
              <a:srgbClr val="858585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609A5745-C798-4623-82B9-3483AD7B918D}"/>
              </a:ext>
            </a:extLst>
          </p:cNvPr>
          <p:cNvSpPr/>
          <p:nvPr/>
        </p:nvSpPr>
        <p:spPr>
          <a:xfrm>
            <a:off x="6379511" y="1812721"/>
            <a:ext cx="2939863" cy="957373"/>
          </a:xfrm>
          <a:prstGeom prst="rect">
            <a:avLst/>
          </a:prstGeom>
          <a:noFill/>
          <a:ln w="28575">
            <a:solidFill>
              <a:srgbClr val="85858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50E5A32-5C49-4AF3-9735-00B296BDCBCB}"/>
              </a:ext>
            </a:extLst>
          </p:cNvPr>
          <p:cNvSpPr/>
          <p:nvPr/>
        </p:nvSpPr>
        <p:spPr>
          <a:xfrm>
            <a:off x="6379511" y="2903751"/>
            <a:ext cx="2939863" cy="1656858"/>
          </a:xfrm>
          <a:prstGeom prst="rect">
            <a:avLst/>
          </a:prstGeom>
          <a:noFill/>
          <a:ln w="28575">
            <a:solidFill>
              <a:srgbClr val="85858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F79D4F6-09FA-481B-B5F5-28983761E906}"/>
              </a:ext>
            </a:extLst>
          </p:cNvPr>
          <p:cNvSpPr txBox="1"/>
          <p:nvPr/>
        </p:nvSpPr>
        <p:spPr>
          <a:xfrm>
            <a:off x="9481969" y="3409014"/>
            <a:ext cx="2516394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 i="0" dirty="0">
                <a:solidFill>
                  <a:srgbClr val="858585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4. </a:t>
            </a:r>
            <a:r>
              <a:rPr lang="ko-KR" altLang="en-US" sz="1200" b="0" i="0" dirty="0">
                <a:solidFill>
                  <a:srgbClr val="858585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마지막 예측은 </a:t>
            </a:r>
            <a:r>
              <a:rPr lang="en-US" altLang="ko-KR" sz="1200" b="0" i="0" dirty="0">
                <a:solidFill>
                  <a:srgbClr val="858585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Manhattan constrained layout </a:t>
            </a:r>
            <a:r>
              <a:rPr lang="en-US" altLang="ko-KR" sz="1200" b="0" i="0" dirty="0" err="1">
                <a:solidFill>
                  <a:srgbClr val="858585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reconsturction</a:t>
            </a:r>
            <a:r>
              <a:rPr lang="ko-KR" altLang="en-US" sz="1200" b="0" i="0" dirty="0">
                <a:solidFill>
                  <a:srgbClr val="858585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이다</a:t>
            </a:r>
            <a:r>
              <a:rPr lang="en-US" altLang="ko-KR" sz="1200" b="0" i="0" dirty="0">
                <a:solidFill>
                  <a:srgbClr val="858585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ko-KR" altLang="en-US" sz="1200" dirty="0">
              <a:solidFill>
                <a:srgbClr val="858585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4F8FD73-F3F3-4308-92C4-5E089985E465}"/>
              </a:ext>
            </a:extLst>
          </p:cNvPr>
          <p:cNvSpPr txBox="1"/>
          <p:nvPr/>
        </p:nvSpPr>
        <p:spPr>
          <a:xfrm>
            <a:off x="7100047" y="897810"/>
            <a:ext cx="489831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 i="0" dirty="0">
                <a:solidFill>
                  <a:srgbClr val="858585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3. </a:t>
            </a:r>
            <a:r>
              <a:rPr lang="en-US" altLang="ko-KR" sz="1200" b="0" i="0" dirty="0">
                <a:solidFill>
                  <a:srgbClr val="858585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3D </a:t>
            </a:r>
            <a:r>
              <a:rPr lang="ko-KR" altLang="en-US" sz="1200" b="0" i="0" dirty="0">
                <a:solidFill>
                  <a:srgbClr val="858585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레이아웃 파라미터 손실은 정확도를 최대화하는 예측을 장려한다</a:t>
            </a:r>
            <a:r>
              <a:rPr lang="en-US" altLang="ko-KR" sz="1200" b="0" i="0" dirty="0">
                <a:solidFill>
                  <a:srgbClr val="858585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ko-KR" altLang="en-US" sz="1200" dirty="0">
              <a:solidFill>
                <a:srgbClr val="858585"/>
              </a:solidFill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109450BB-FCA4-44E4-A72F-6199711ECB55}"/>
              </a:ext>
            </a:extLst>
          </p:cNvPr>
          <p:cNvCxnSpPr>
            <a:cxnSpLocks/>
            <a:stCxn id="42" idx="0"/>
            <a:endCxn id="47" idx="2"/>
          </p:cNvCxnSpPr>
          <p:nvPr/>
        </p:nvCxnSpPr>
        <p:spPr>
          <a:xfrm flipV="1">
            <a:off x="7849443" y="1205587"/>
            <a:ext cx="1699762" cy="607134"/>
          </a:xfrm>
          <a:prstGeom prst="straightConnector1">
            <a:avLst/>
          </a:prstGeom>
          <a:ln w="28575">
            <a:solidFill>
              <a:srgbClr val="858585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FED73FE2-379A-434F-9E5D-B9B7EC00F601}"/>
              </a:ext>
            </a:extLst>
          </p:cNvPr>
          <p:cNvCxnSpPr>
            <a:cxnSpLocks/>
            <a:stCxn id="43" idx="3"/>
            <a:endCxn id="45" idx="1"/>
          </p:cNvCxnSpPr>
          <p:nvPr/>
        </p:nvCxnSpPr>
        <p:spPr>
          <a:xfrm>
            <a:off x="9319374" y="3732180"/>
            <a:ext cx="162595" cy="15388"/>
          </a:xfrm>
          <a:prstGeom prst="straightConnector1">
            <a:avLst/>
          </a:prstGeom>
          <a:ln w="28575">
            <a:solidFill>
              <a:srgbClr val="858585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A2FF387A-BFD3-4D9E-8CD8-068BAAAA7DEF}"/>
              </a:ext>
            </a:extLst>
          </p:cNvPr>
          <p:cNvSpPr/>
          <p:nvPr/>
        </p:nvSpPr>
        <p:spPr>
          <a:xfrm>
            <a:off x="2614333" y="1812722"/>
            <a:ext cx="2232000" cy="2747887"/>
          </a:xfrm>
          <a:prstGeom prst="rect">
            <a:avLst/>
          </a:prstGeom>
          <a:noFill/>
          <a:ln w="28575">
            <a:solidFill>
              <a:srgbClr val="85858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45AEF689-8A33-458C-B17E-038437679415}"/>
              </a:ext>
            </a:extLst>
          </p:cNvPr>
          <p:cNvCxnSpPr>
            <a:cxnSpLocks/>
            <a:stCxn id="62" idx="0"/>
            <a:endCxn id="68" idx="2"/>
          </p:cNvCxnSpPr>
          <p:nvPr/>
        </p:nvCxnSpPr>
        <p:spPr>
          <a:xfrm flipH="1" flipV="1">
            <a:off x="3720001" y="1599318"/>
            <a:ext cx="10332" cy="213404"/>
          </a:xfrm>
          <a:prstGeom prst="straightConnector1">
            <a:avLst/>
          </a:prstGeom>
          <a:ln w="28575">
            <a:solidFill>
              <a:srgbClr val="858585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00016F2D-CB8E-4C83-A442-680B28462774}"/>
              </a:ext>
            </a:extLst>
          </p:cNvPr>
          <p:cNvSpPr txBox="1"/>
          <p:nvPr/>
        </p:nvSpPr>
        <p:spPr>
          <a:xfrm>
            <a:off x="2828027" y="1137653"/>
            <a:ext cx="178394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0" i="0" dirty="0">
                <a:solidFill>
                  <a:srgbClr val="858585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네트워크</a:t>
            </a:r>
            <a:endParaRPr lang="en-US" altLang="ko-KR" sz="1200" b="0" i="0" dirty="0">
              <a:solidFill>
                <a:srgbClr val="858585"/>
              </a:solidFill>
              <a:effectLst/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r>
              <a:rPr lang="en-US" altLang="ko-KR" sz="1200" dirty="0">
                <a:solidFill>
                  <a:srgbClr val="85858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encoder-decoder </a:t>
            </a:r>
            <a:r>
              <a:rPr lang="ko-KR" altLang="en-US" sz="1200" dirty="0">
                <a:solidFill>
                  <a:srgbClr val="85858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전략</a:t>
            </a:r>
          </a:p>
        </p:txBody>
      </p:sp>
    </p:spTree>
    <p:extLst>
      <p:ext uri="{BB962C8B-B14F-4D97-AF65-F5344CB8AC3E}">
        <p14:creationId xmlns:p14="http://schemas.microsoft.com/office/powerpoint/2010/main" val="612840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6590592"/>
            <a:ext cx="12192000" cy="26740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46304" y="0"/>
            <a:ext cx="6766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595959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sz="4000" dirty="0">
              <a:solidFill>
                <a:srgbClr val="595959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60119" y="123110"/>
            <a:ext cx="109007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>
                <a:solidFill>
                  <a:srgbClr val="595959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LayoutNet</a:t>
            </a:r>
            <a:r>
              <a:rPr lang="en-US" altLang="ko-KR" sz="2400" dirty="0">
                <a:solidFill>
                  <a:srgbClr val="595959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- </a:t>
            </a:r>
            <a:r>
              <a:rPr lang="en-US" altLang="ko-KR" sz="1600" b="0" i="0" dirty="0">
                <a:solidFill>
                  <a:srgbClr val="052E6B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  <a:sym typeface="Wingdings" panose="05000000000000000000" pitchFamily="2" charset="2"/>
              </a:rPr>
              <a:t>❶ </a:t>
            </a:r>
            <a:r>
              <a:rPr lang="ko-KR" altLang="en-US" sz="1600" b="0" i="0" dirty="0">
                <a:solidFill>
                  <a:srgbClr val="052E6B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  <a:sym typeface="Wingdings" panose="05000000000000000000" pitchFamily="2" charset="2"/>
              </a:rPr>
              <a:t>파노라마 이미지 정렬 </a:t>
            </a:r>
            <a:r>
              <a:rPr lang="en-US" altLang="ko-KR" sz="1600" b="0" i="0" dirty="0">
                <a:solidFill>
                  <a:srgbClr val="052E6B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  <a:sym typeface="Wingdings" panose="05000000000000000000" pitchFamily="2" charset="2"/>
              </a:rPr>
              <a:t>+ </a:t>
            </a:r>
            <a:r>
              <a:rPr lang="en-US" altLang="ko-KR" sz="1600" dirty="0">
                <a:solidFill>
                  <a:srgbClr val="052E6B"/>
                </a:solidFill>
                <a:latin typeface="서울한강체 M" panose="02020503020101020101" pitchFamily="18" charset="-127"/>
                <a:ea typeface="서울한강체 M" panose="02020503020101020101" pitchFamily="18" charset="-127"/>
                <a:sym typeface="Wingdings" panose="05000000000000000000" pitchFamily="2" charset="2"/>
              </a:rPr>
              <a:t>❷</a:t>
            </a:r>
            <a:r>
              <a:rPr lang="en-US" altLang="ko-KR" sz="1600" b="0" i="0" dirty="0">
                <a:solidFill>
                  <a:srgbClr val="052E6B"/>
                </a:solidFill>
                <a:effectLst/>
                <a:latin typeface="서울한강체 M" panose="02020503020101020101" pitchFamily="18" charset="-127"/>
                <a:ea typeface="서울한강체 M" panose="02020503020101020101" pitchFamily="18" charset="-127"/>
                <a:sym typeface="Wingdings" panose="05000000000000000000" pitchFamily="2" charset="2"/>
              </a:rPr>
              <a:t> </a:t>
            </a:r>
            <a:r>
              <a:rPr lang="en-US" altLang="ko-KR" sz="1600" b="0" i="0" dirty="0">
                <a:solidFill>
                  <a:srgbClr val="052E6B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  <a:sym typeface="Wingdings" panose="05000000000000000000" pitchFamily="2" charset="2"/>
              </a:rPr>
              <a:t>corner (layout junctions) and boundary probability maps </a:t>
            </a:r>
            <a:r>
              <a:rPr lang="ko-KR" altLang="en-US" sz="1600" b="0" i="0" dirty="0">
                <a:solidFill>
                  <a:srgbClr val="052E6B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  <a:sym typeface="Wingdings" panose="05000000000000000000" pitchFamily="2" charset="2"/>
              </a:rPr>
              <a:t>예측</a:t>
            </a:r>
            <a:r>
              <a:rPr lang="en-US" altLang="ko-KR" sz="1600" b="0" i="0" dirty="0">
                <a:solidFill>
                  <a:srgbClr val="052E6B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  <a:sym typeface="Wingdings" panose="05000000000000000000" pitchFamily="2" charset="2"/>
              </a:rPr>
              <a:t> </a:t>
            </a:r>
            <a:endParaRPr lang="en-US" altLang="ko-KR" sz="2400" dirty="0">
              <a:solidFill>
                <a:srgbClr val="595959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16E1F09-1DA4-48CE-989A-B38D857D1891}"/>
              </a:ext>
            </a:extLst>
          </p:cNvPr>
          <p:cNvSpPr txBox="1"/>
          <p:nvPr/>
        </p:nvSpPr>
        <p:spPr>
          <a:xfrm>
            <a:off x="433955" y="759233"/>
            <a:ext cx="11376211" cy="11218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구형 투영에서 바닥 평면 방향을 추정하여 이미지를 정렬하고 장면을 회전한 다음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2D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등각 투영으로 다시 투영한다</a:t>
            </a:r>
            <a:endParaRPr lang="en-US" altLang="ko-KR" sz="1200" b="0" i="0" dirty="0">
              <a:solidFill>
                <a:srgbClr val="000000"/>
              </a:solidFill>
              <a:effectLst/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      we first align the image by estimating the floor plane direction under spherical projection, rotate the scene, and reproject it to the 2D equirectangular projection.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네트워크는 </a:t>
            </a:r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encoder-decoder </a:t>
            </a: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전략을 따른다</a:t>
            </a:r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훈련 방법 </a:t>
            </a:r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: 2D </a:t>
            </a: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레이아웃 예측 네트워크의 경우</a:t>
            </a:r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먼저 네트워크의 매개 변수를 초기화하기 위해 레이아웃 경계 예측 작업을 훈련한다</a:t>
            </a:r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AC4560E8-5285-4D8C-B8F1-BAFEA73896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490" y="2611566"/>
            <a:ext cx="10243127" cy="317327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04361E08-2E47-43C5-9A96-8E45651076A3}"/>
              </a:ext>
            </a:extLst>
          </p:cNvPr>
          <p:cNvSpPr/>
          <p:nvPr/>
        </p:nvSpPr>
        <p:spPr>
          <a:xfrm>
            <a:off x="3090272" y="2746036"/>
            <a:ext cx="1146063" cy="2756647"/>
          </a:xfrm>
          <a:prstGeom prst="rect">
            <a:avLst/>
          </a:prstGeom>
          <a:noFill/>
          <a:ln w="28575">
            <a:solidFill>
              <a:srgbClr val="052E6B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861E3603-C748-4650-A0BA-B71A6E87954D}"/>
              </a:ext>
            </a:extLst>
          </p:cNvPr>
          <p:cNvSpPr/>
          <p:nvPr/>
        </p:nvSpPr>
        <p:spPr>
          <a:xfrm>
            <a:off x="4400140" y="2746035"/>
            <a:ext cx="1433501" cy="2756647"/>
          </a:xfrm>
          <a:prstGeom prst="rect">
            <a:avLst/>
          </a:prstGeom>
          <a:noFill/>
          <a:ln w="28575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39E016A-86AB-4967-9154-221B1EA84EB2}"/>
              </a:ext>
            </a:extLst>
          </p:cNvPr>
          <p:cNvSpPr txBox="1"/>
          <p:nvPr/>
        </p:nvSpPr>
        <p:spPr>
          <a:xfrm>
            <a:off x="3049845" y="1916232"/>
            <a:ext cx="1226916" cy="6601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Encoder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3x3Conv 7</a:t>
            </a:r>
            <a:r>
              <a:rPr lang="ko-KR" altLang="en-US" sz="120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12EF880A-2506-4B42-A7F9-45E4F62C4B2C}"/>
              </a:ext>
            </a:extLst>
          </p:cNvPr>
          <p:cNvCxnSpPr>
            <a:cxnSpLocks/>
            <a:stCxn id="6" idx="0"/>
            <a:endCxn id="29" idx="2"/>
          </p:cNvCxnSpPr>
          <p:nvPr/>
        </p:nvCxnSpPr>
        <p:spPr>
          <a:xfrm flipH="1" flipV="1">
            <a:off x="3663303" y="2576413"/>
            <a:ext cx="1" cy="169623"/>
          </a:xfrm>
          <a:prstGeom prst="straightConnector1">
            <a:avLst/>
          </a:prstGeom>
          <a:ln w="28575">
            <a:solidFill>
              <a:srgbClr val="052E6B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DA82082D-3C14-43FC-A688-0FC0B58BE886}"/>
              </a:ext>
            </a:extLst>
          </p:cNvPr>
          <p:cNvSpPr txBox="1"/>
          <p:nvPr/>
        </p:nvSpPr>
        <p:spPr>
          <a:xfrm>
            <a:off x="4625163" y="2179187"/>
            <a:ext cx="983456" cy="3777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rgbClr val="C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Decoder</a:t>
            </a: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EF5EE439-5416-46DD-B989-CE34B2C5EE71}"/>
              </a:ext>
            </a:extLst>
          </p:cNvPr>
          <p:cNvCxnSpPr>
            <a:cxnSpLocks/>
            <a:stCxn id="28" idx="0"/>
            <a:endCxn id="35" idx="2"/>
          </p:cNvCxnSpPr>
          <p:nvPr/>
        </p:nvCxnSpPr>
        <p:spPr>
          <a:xfrm flipV="1">
            <a:off x="5116891" y="2556983"/>
            <a:ext cx="0" cy="189052"/>
          </a:xfrm>
          <a:prstGeom prst="straightConnector1">
            <a:avLst/>
          </a:prstGeom>
          <a:ln w="28575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97C33A4-3E2D-402F-8A08-61AECF95DAD5}"/>
              </a:ext>
            </a:extLst>
          </p:cNvPr>
          <p:cNvSpPr/>
          <p:nvPr/>
        </p:nvSpPr>
        <p:spPr>
          <a:xfrm>
            <a:off x="4400140" y="2746034"/>
            <a:ext cx="1433501" cy="1394237"/>
          </a:xfrm>
          <a:prstGeom prst="rect">
            <a:avLst/>
          </a:prstGeom>
          <a:solidFill>
            <a:srgbClr val="FFC000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B8709775-F5D4-40FD-A885-ADC2D3BF6FC7}"/>
              </a:ext>
            </a:extLst>
          </p:cNvPr>
          <p:cNvSpPr/>
          <p:nvPr/>
        </p:nvSpPr>
        <p:spPr>
          <a:xfrm>
            <a:off x="4408478" y="4140271"/>
            <a:ext cx="1433501" cy="1362411"/>
          </a:xfrm>
          <a:prstGeom prst="rect">
            <a:avLst/>
          </a:prstGeom>
          <a:solidFill>
            <a:srgbClr val="9E8EC7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FA657412-8DBC-4F14-93B8-91653C807651}"/>
              </a:ext>
            </a:extLst>
          </p:cNvPr>
          <p:cNvCxnSpPr>
            <a:cxnSpLocks/>
            <a:stCxn id="19" idx="3"/>
            <a:endCxn id="55" idx="1"/>
          </p:cNvCxnSpPr>
          <p:nvPr/>
        </p:nvCxnSpPr>
        <p:spPr>
          <a:xfrm flipV="1">
            <a:off x="5833641" y="2343515"/>
            <a:ext cx="576840" cy="1099638"/>
          </a:xfrm>
          <a:prstGeom prst="straightConnector1">
            <a:avLst/>
          </a:prstGeom>
          <a:ln w="28575">
            <a:solidFill>
              <a:srgbClr val="FFC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367F0F5A-D3C1-4D08-8785-75AEBCA19715}"/>
              </a:ext>
            </a:extLst>
          </p:cNvPr>
          <p:cNvCxnSpPr>
            <a:cxnSpLocks/>
            <a:stCxn id="44" idx="2"/>
          </p:cNvCxnSpPr>
          <p:nvPr/>
        </p:nvCxnSpPr>
        <p:spPr>
          <a:xfrm>
            <a:off x="5125229" y="5502682"/>
            <a:ext cx="0" cy="348294"/>
          </a:xfrm>
          <a:prstGeom prst="straightConnector1">
            <a:avLst/>
          </a:prstGeom>
          <a:ln w="28575">
            <a:solidFill>
              <a:srgbClr val="9E8EC7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B571FC2E-8EBC-4F10-9ADC-729E5677407F}"/>
              </a:ext>
            </a:extLst>
          </p:cNvPr>
          <p:cNvSpPr txBox="1"/>
          <p:nvPr/>
        </p:nvSpPr>
        <p:spPr>
          <a:xfrm>
            <a:off x="6410481" y="2013424"/>
            <a:ext cx="5617960" cy="6601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Layout boundary map predictor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bottleneck</a:t>
            </a:r>
            <a:r>
              <a:rPr lang="ko-KR" altLang="en-US" sz="12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2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feature</a:t>
            </a:r>
            <a:r>
              <a:rPr lang="ko-KR" altLang="en-US" sz="12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을 입력과 동일한 해상도를 가진 </a:t>
            </a:r>
            <a:r>
              <a:rPr lang="en-US" altLang="ko-KR" sz="12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2D feature</a:t>
            </a:r>
            <a:r>
              <a:rPr lang="ko-KR" altLang="en-US" sz="12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2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map</a:t>
            </a:r>
            <a:r>
              <a:rPr lang="ko-KR" altLang="en-US" sz="12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으로 해독한다</a:t>
            </a:r>
            <a:r>
              <a:rPr lang="en-US" altLang="ko-KR" sz="12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ko-KR" altLang="en-US" sz="1200" dirty="0">
              <a:solidFill>
                <a:srgbClr val="FFC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CDE68E49-9DAB-4A61-8133-0FEF6496CE40}"/>
              </a:ext>
            </a:extLst>
          </p:cNvPr>
          <p:cNvSpPr txBox="1"/>
          <p:nvPr/>
        </p:nvSpPr>
        <p:spPr>
          <a:xfrm>
            <a:off x="960119" y="5611849"/>
            <a:ext cx="8332277" cy="9371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rgbClr val="9E8EC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2D layout corner map predictor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rgbClr val="9E8EC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boundary map </a:t>
            </a:r>
            <a:r>
              <a:rPr lang="en-US" altLang="ko-KR" sz="1200" dirty="0" err="1">
                <a:solidFill>
                  <a:srgbClr val="9E8EC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predicto</a:t>
            </a:r>
            <a:r>
              <a:rPr lang="ko-KR" altLang="en-US" sz="1200" dirty="0">
                <a:solidFill>
                  <a:srgbClr val="9E8EC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과 동일한 구조 </a:t>
            </a:r>
            <a:r>
              <a:rPr lang="en-US" altLang="ko-KR" sz="1200" dirty="0">
                <a:solidFill>
                  <a:srgbClr val="9E8EC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+ </a:t>
            </a:r>
            <a:r>
              <a:rPr lang="ko-KR" altLang="en-US" sz="1200" dirty="0">
                <a:solidFill>
                  <a:srgbClr val="9E8EC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각 </a:t>
            </a:r>
            <a:r>
              <a:rPr lang="ko-KR" altLang="en-US" sz="1200" dirty="0" err="1">
                <a:solidFill>
                  <a:srgbClr val="9E8EC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컨볼루션</a:t>
            </a:r>
            <a:r>
              <a:rPr lang="ko-KR" altLang="en-US" sz="1200" dirty="0">
                <a:solidFill>
                  <a:srgbClr val="9E8EC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200" dirty="0">
                <a:solidFill>
                  <a:srgbClr val="9E8EC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layer</a:t>
            </a:r>
            <a:r>
              <a:rPr lang="ko-KR" altLang="en-US" sz="1200" dirty="0">
                <a:solidFill>
                  <a:srgbClr val="9E8EC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 대해 상단 분기로부터 </a:t>
            </a:r>
            <a:r>
              <a:rPr lang="en-US" altLang="ko-KR" sz="1200" dirty="0">
                <a:solidFill>
                  <a:srgbClr val="9E8EC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skip connections</a:t>
            </a:r>
            <a:r>
              <a:rPr lang="ko-KR" altLang="en-US" sz="1200" dirty="0">
                <a:solidFill>
                  <a:srgbClr val="9E8EC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을 추가로 수신한다</a:t>
            </a:r>
            <a:r>
              <a:rPr lang="en-US" altLang="ko-KR" sz="1200" dirty="0">
                <a:solidFill>
                  <a:srgbClr val="9E8EC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rgbClr val="9E8EC7"/>
                </a:solidFill>
                <a:latin typeface="리디바탕" panose="020B0600000101010101" pitchFamily="34" charset="-127"/>
                <a:ea typeface="리디바탕" panose="020B0600000101010101" pitchFamily="34" charset="-127"/>
                <a:sym typeface="Wingdings" panose="05000000000000000000" pitchFamily="2" charset="2"/>
              </a:rPr>
              <a:t> </a:t>
            </a:r>
            <a:r>
              <a:rPr lang="ko-KR" altLang="en-US" sz="1200" dirty="0">
                <a:solidFill>
                  <a:srgbClr val="9E8EC7"/>
                </a:solidFill>
                <a:latin typeface="리디바탕" panose="020B0600000101010101" pitchFamily="34" charset="-127"/>
                <a:ea typeface="리디바탕" panose="020B0600000101010101" pitchFamily="34" charset="-127"/>
                <a:sym typeface="Wingdings" panose="05000000000000000000" pitchFamily="2" charset="2"/>
              </a:rPr>
              <a:t>모서리가 가려진 경우</a:t>
            </a:r>
            <a:r>
              <a:rPr lang="en-US" altLang="ko-KR" sz="1200" dirty="0">
                <a:solidFill>
                  <a:srgbClr val="9E8EC7"/>
                </a:solidFill>
                <a:latin typeface="리디바탕" panose="020B0600000101010101" pitchFamily="34" charset="-127"/>
                <a:ea typeface="리디바탕" panose="020B0600000101010101" pitchFamily="34" charset="-127"/>
                <a:sym typeface="Wingdings" panose="05000000000000000000" pitchFamily="2" charset="2"/>
              </a:rPr>
              <a:t>, layout</a:t>
            </a:r>
            <a:r>
              <a:rPr lang="ko-KR" altLang="en-US" sz="1200" dirty="0">
                <a:solidFill>
                  <a:srgbClr val="9E8EC7"/>
                </a:solidFill>
                <a:latin typeface="리디바탕" panose="020B0600000101010101" pitchFamily="34" charset="-127"/>
                <a:ea typeface="리디바탕" panose="020B0600000101010101" pitchFamily="34" charset="-127"/>
                <a:sym typeface="Wingdings" panose="05000000000000000000" pitchFamily="2" charset="2"/>
              </a:rPr>
              <a:t> </a:t>
            </a:r>
            <a:r>
              <a:rPr lang="en-US" altLang="ko-KR" sz="1200" dirty="0">
                <a:solidFill>
                  <a:srgbClr val="9E8EC7"/>
                </a:solidFill>
                <a:latin typeface="리디바탕" panose="020B0600000101010101" pitchFamily="34" charset="-127"/>
                <a:ea typeface="리디바탕" panose="020B0600000101010101" pitchFamily="34" charset="-127"/>
                <a:sym typeface="Wingdings" panose="05000000000000000000" pitchFamily="2" charset="2"/>
              </a:rPr>
              <a:t>boundary</a:t>
            </a:r>
            <a:r>
              <a:rPr lang="ko-KR" altLang="en-US" sz="1200" dirty="0">
                <a:solidFill>
                  <a:srgbClr val="9E8EC7"/>
                </a:solidFill>
                <a:latin typeface="리디바탕" panose="020B0600000101010101" pitchFamily="34" charset="-127"/>
                <a:ea typeface="리디바탕" panose="020B0600000101010101" pitchFamily="34" charset="-127"/>
                <a:sym typeface="Wingdings" panose="05000000000000000000" pitchFamily="2" charset="2"/>
              </a:rPr>
              <a:t>는 모서리 위치를 의미한다고 생각하기 때문</a:t>
            </a:r>
            <a:endParaRPr lang="ko-KR" altLang="en-US" sz="1200" dirty="0">
              <a:solidFill>
                <a:srgbClr val="9E8EC7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455004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6590592"/>
            <a:ext cx="12192000" cy="26740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46304" y="0"/>
            <a:ext cx="6766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595959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sz="4000" dirty="0">
              <a:solidFill>
                <a:srgbClr val="595959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60119" y="123110"/>
            <a:ext cx="109007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>
                <a:solidFill>
                  <a:srgbClr val="595959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LayoutNet</a:t>
            </a:r>
            <a:r>
              <a:rPr lang="en-US" altLang="ko-KR" sz="2400" dirty="0">
                <a:solidFill>
                  <a:srgbClr val="595959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- </a:t>
            </a:r>
            <a:r>
              <a:rPr lang="en-US" altLang="ko-KR" sz="1600" b="0" i="0" dirty="0">
                <a:solidFill>
                  <a:srgbClr val="052E6B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  <a:sym typeface="Wingdings" panose="05000000000000000000" pitchFamily="2" charset="2"/>
              </a:rPr>
              <a:t>❶ </a:t>
            </a:r>
            <a:r>
              <a:rPr lang="ko-KR" altLang="en-US" sz="1600" b="0" i="0" dirty="0">
                <a:solidFill>
                  <a:srgbClr val="052E6B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  <a:sym typeface="Wingdings" panose="05000000000000000000" pitchFamily="2" charset="2"/>
              </a:rPr>
              <a:t>파노라마 이미지 정렬 </a:t>
            </a:r>
            <a:r>
              <a:rPr lang="en-US" altLang="ko-KR" sz="1600" b="0" i="0" dirty="0">
                <a:solidFill>
                  <a:srgbClr val="052E6B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  <a:sym typeface="Wingdings" panose="05000000000000000000" pitchFamily="2" charset="2"/>
              </a:rPr>
              <a:t>+ </a:t>
            </a:r>
            <a:r>
              <a:rPr lang="en-US" altLang="ko-KR" sz="1600" dirty="0">
                <a:solidFill>
                  <a:srgbClr val="052E6B"/>
                </a:solidFill>
                <a:latin typeface="서울한강체 M" panose="02020503020101020101" pitchFamily="18" charset="-127"/>
                <a:ea typeface="서울한강체 M" panose="02020503020101020101" pitchFamily="18" charset="-127"/>
                <a:sym typeface="Wingdings" panose="05000000000000000000" pitchFamily="2" charset="2"/>
              </a:rPr>
              <a:t>❷</a:t>
            </a:r>
            <a:r>
              <a:rPr lang="en-US" altLang="ko-KR" sz="1600" b="0" i="0" dirty="0">
                <a:solidFill>
                  <a:srgbClr val="052E6B"/>
                </a:solidFill>
                <a:effectLst/>
                <a:latin typeface="서울한강체 M" panose="02020503020101020101" pitchFamily="18" charset="-127"/>
                <a:ea typeface="서울한강체 M" panose="02020503020101020101" pitchFamily="18" charset="-127"/>
                <a:sym typeface="Wingdings" panose="05000000000000000000" pitchFamily="2" charset="2"/>
              </a:rPr>
              <a:t> </a:t>
            </a:r>
            <a:r>
              <a:rPr lang="en-US" altLang="ko-KR" sz="1600" b="0" i="0" dirty="0">
                <a:solidFill>
                  <a:srgbClr val="052E6B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  <a:sym typeface="Wingdings" panose="05000000000000000000" pitchFamily="2" charset="2"/>
              </a:rPr>
              <a:t>corner (layout junctions) and boundary probability maps </a:t>
            </a:r>
            <a:r>
              <a:rPr lang="ko-KR" altLang="en-US" sz="1600" b="0" i="0" dirty="0">
                <a:solidFill>
                  <a:srgbClr val="052E6B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  <a:sym typeface="Wingdings" panose="05000000000000000000" pitchFamily="2" charset="2"/>
              </a:rPr>
              <a:t>예측</a:t>
            </a:r>
            <a:r>
              <a:rPr lang="en-US" altLang="ko-KR" sz="1600" b="0" i="0" dirty="0">
                <a:solidFill>
                  <a:srgbClr val="052E6B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  <a:sym typeface="Wingdings" panose="05000000000000000000" pitchFamily="2" charset="2"/>
              </a:rPr>
              <a:t> </a:t>
            </a:r>
            <a:endParaRPr lang="en-US" altLang="ko-KR" sz="2400" dirty="0">
              <a:solidFill>
                <a:srgbClr val="595959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D0C0A77-32EE-4CBF-8DD1-8C121637E758}"/>
              </a:ext>
            </a:extLst>
          </p:cNvPr>
          <p:cNvSpPr txBox="1"/>
          <p:nvPr/>
        </p:nvSpPr>
        <p:spPr>
          <a:xfrm>
            <a:off x="0" y="6190482"/>
            <a:ext cx="1219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solidFill>
                  <a:srgbClr val="85858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참고 </a:t>
            </a:r>
            <a:r>
              <a:rPr lang="en-US" altLang="ko-KR" sz="1000" dirty="0">
                <a:solidFill>
                  <a:srgbClr val="85858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https://www.google.com/url?sa=i&amp;url=https%3A%2F%2Fwww.mdpi.com%2F2076-3417%2F7%2F4%2F312%2Fpdf&amp;psig=AOvVaw3BqChCa0auMkvGBcyahBys&amp;ust=1633100200621000&amp;source=images&amp;cd=vfe&amp;ved=0CAwQjhxqFwoTCMjhsMH6pvMCFQAAAAAdAAAAABAh</a:t>
            </a:r>
            <a:endParaRPr lang="ko-KR" altLang="en-US" sz="1000" dirty="0">
              <a:solidFill>
                <a:srgbClr val="858585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82C80AD-E603-4ED4-BB92-15D89C6A8A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2526" y="2185221"/>
            <a:ext cx="9586947" cy="248755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B85E892-E6D1-4F6D-AE4B-714A619FBF74}"/>
              </a:ext>
            </a:extLst>
          </p:cNvPr>
          <p:cNvSpPr txBox="1"/>
          <p:nvPr/>
        </p:nvSpPr>
        <p:spPr>
          <a:xfrm>
            <a:off x="628651" y="902647"/>
            <a:ext cx="66462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An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Encoder-Decoder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Based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Convolution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Neural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Network (CNN)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039953-8800-446C-BACE-EBAB2EFCCBCF}"/>
              </a:ext>
            </a:extLst>
          </p:cNvPr>
          <p:cNvSpPr txBox="1"/>
          <p:nvPr/>
        </p:nvSpPr>
        <p:spPr>
          <a:xfrm>
            <a:off x="2476981" y="4764153"/>
            <a:ext cx="11574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3x3Conv 7</a:t>
            </a:r>
            <a:r>
              <a:rPr lang="ko-KR" altLang="en-US" sz="120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2DE40EC-C366-4260-B7B9-D6A258578EDF}"/>
              </a:ext>
            </a:extLst>
          </p:cNvPr>
          <p:cNvSpPr txBox="1"/>
          <p:nvPr/>
        </p:nvSpPr>
        <p:spPr>
          <a:xfrm>
            <a:off x="8798688" y="4667983"/>
            <a:ext cx="11574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Sigmoid </a:t>
            </a:r>
            <a:r>
              <a:rPr lang="ko-KR" altLang="en-US" sz="120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연산</a:t>
            </a:r>
          </a:p>
        </p:txBody>
      </p:sp>
    </p:spTree>
    <p:extLst>
      <p:ext uri="{BB962C8B-B14F-4D97-AF65-F5344CB8AC3E}">
        <p14:creationId xmlns:p14="http://schemas.microsoft.com/office/powerpoint/2010/main" val="39391629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6590592"/>
            <a:ext cx="12192000" cy="26740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46304" y="0"/>
            <a:ext cx="6766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595959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sz="4000" dirty="0">
              <a:solidFill>
                <a:srgbClr val="595959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60119" y="123110"/>
            <a:ext cx="109007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>
                <a:solidFill>
                  <a:srgbClr val="595959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LayoutNet</a:t>
            </a:r>
            <a:r>
              <a:rPr lang="en-US" altLang="ko-KR" sz="2400" dirty="0">
                <a:solidFill>
                  <a:srgbClr val="595959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- </a:t>
            </a:r>
            <a:r>
              <a:rPr lang="en-US" altLang="ko-KR" sz="1600" dirty="0">
                <a:solidFill>
                  <a:srgbClr val="052E6B"/>
                </a:solidFill>
                <a:latin typeface="서울한강체 M" panose="02020503020101020101" pitchFamily="18" charset="-127"/>
                <a:ea typeface="서울한강체 M" panose="02020503020101020101" pitchFamily="18" charset="-127"/>
                <a:sym typeface="Wingdings" panose="05000000000000000000" pitchFamily="2" charset="2"/>
              </a:rPr>
              <a:t>❸</a:t>
            </a:r>
            <a:r>
              <a:rPr lang="en-US" altLang="ko-KR" sz="1600" b="0" i="0" dirty="0">
                <a:solidFill>
                  <a:srgbClr val="052E6B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  <a:sym typeface="Wingdings" panose="05000000000000000000" pitchFamily="2" charset="2"/>
              </a:rPr>
              <a:t> 3D layout Parameter Regressor</a:t>
            </a:r>
            <a:endParaRPr lang="en-US" altLang="ko-KR" sz="2400" dirty="0">
              <a:solidFill>
                <a:srgbClr val="595959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7A37441-43A4-402D-9DD7-9ADC708C755D}"/>
              </a:ext>
            </a:extLst>
          </p:cNvPr>
          <p:cNvSpPr txBox="1"/>
          <p:nvPr/>
        </p:nvSpPr>
        <p:spPr>
          <a:xfrm>
            <a:off x="238730" y="935613"/>
            <a:ext cx="11714539" cy="22529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3D </a:t>
            </a: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레이아웃 파라미터에 대한 회귀 분석기를 만드는 것보다는 더 나은 모서리와 경계를 만들기 위해 회귀 분석기를 훈련한다</a:t>
            </a:r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회귀 분석기는 </a:t>
            </a:r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2D </a:t>
            </a: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영상에 다시 투영할 수 있는 </a:t>
            </a:r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3D </a:t>
            </a: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레이아웃의 파라미터를 출력하여 </a:t>
            </a:r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end to end </a:t>
            </a: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예측 접근 방식을 제시한다</a:t>
            </a:r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3D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회귀기는 두 예측된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2D map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의 연결을 입력으로 얻고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3D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레이아웃의 매개변수를 예측한다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3D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회귀 분석기가 정확하지 않다는 것이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관찰된다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Loss object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에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3D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회귀 분석기를 포함하면 네트워크의 예측이 약간 개선되는 경향이 있다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훈련 방법 </a:t>
            </a:r>
            <a:r>
              <a:rPr lang="en-US" altLang="ko-KR" sz="12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3D </a:t>
            </a:r>
            <a:r>
              <a:rPr lang="ko-KR" altLang="en-US" sz="12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레이아웃 회귀기의 경우</a:t>
            </a:r>
            <a:r>
              <a:rPr lang="en-US" altLang="ko-KR" sz="12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2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먼저 지상 실측 레이아웃 경계와 모서리를 입력으로 하여 네트워크를 훈련한 다음 이를 </a:t>
            </a:r>
            <a:r>
              <a:rPr lang="en-US" altLang="ko-KR" sz="12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2D </a:t>
            </a:r>
            <a:r>
              <a:rPr lang="ko-KR" altLang="en-US" sz="12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레이아웃 </a:t>
            </a:r>
            <a:r>
              <a:rPr lang="en-US" altLang="ko-KR" sz="12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decoder</a:t>
            </a:r>
            <a:r>
              <a:rPr lang="ko-KR" altLang="en-US" sz="12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와 연결하고 전체 네트워크 </a:t>
            </a:r>
            <a:r>
              <a:rPr lang="en-US" altLang="ko-KR" sz="12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end-to-end</a:t>
            </a:r>
            <a:r>
              <a:rPr lang="ko-KR" altLang="en-US" sz="12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</a:t>
            </a:r>
            <a:r>
              <a:rPr lang="en-US" altLang="ko-KR" sz="12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2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훈련한다</a:t>
            </a:r>
            <a:r>
              <a:rPr lang="en-US" altLang="ko-KR" sz="12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926D58BD-AA9D-497D-B491-25F0CA4870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730" y="3742733"/>
            <a:ext cx="8960321" cy="2775863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333C021F-0EA2-48CC-BC0B-F19601145EA7}"/>
              </a:ext>
            </a:extLst>
          </p:cNvPr>
          <p:cNvSpPr/>
          <p:nvPr/>
        </p:nvSpPr>
        <p:spPr>
          <a:xfrm>
            <a:off x="6293077" y="3742733"/>
            <a:ext cx="2657884" cy="1063823"/>
          </a:xfrm>
          <a:prstGeom prst="rect">
            <a:avLst/>
          </a:prstGeom>
          <a:solidFill>
            <a:srgbClr val="7AADF1">
              <a:alpha val="30000"/>
            </a:srgbClr>
          </a:solidFill>
          <a:ln w="28575">
            <a:solidFill>
              <a:srgbClr val="052E6B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FB1AD36-C1A1-4269-9D3F-54F595D19E8F}"/>
              </a:ext>
            </a:extLst>
          </p:cNvPr>
          <p:cNvSpPr txBox="1"/>
          <p:nvPr/>
        </p:nvSpPr>
        <p:spPr>
          <a:xfrm>
            <a:off x="3251200" y="2800711"/>
            <a:ext cx="8839200" cy="5488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5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Non-</a:t>
            </a:r>
            <a:r>
              <a:rPr lang="en-US" altLang="ko-KR" sz="1050" dirty="0" err="1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couboid</a:t>
            </a:r>
            <a:r>
              <a:rPr lang="en-US" altLang="ko-KR" sz="105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5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레이아웃에 대해서는 </a:t>
            </a:r>
            <a:r>
              <a:rPr lang="en-US" altLang="ko-KR" sz="105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3D parameter regressor</a:t>
            </a:r>
            <a:r>
              <a:rPr lang="ko-KR" altLang="en-US" sz="105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 훈련하지 않는다</a:t>
            </a:r>
            <a:r>
              <a:rPr lang="en-US" altLang="ko-KR" sz="105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05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Perspective image</a:t>
            </a:r>
            <a:r>
              <a:rPr lang="ko-KR" altLang="en-US" sz="105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예측할 때</a:t>
            </a:r>
            <a:r>
              <a:rPr lang="en-US" altLang="ko-KR" sz="105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</a:t>
            </a:r>
            <a:r>
              <a:rPr lang="ko-KR" altLang="en-US" sz="105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이미지의 모서리와 경계를 직접 예측하는 대신 정렬 및 최적화 단계를 건너뛰고</a:t>
            </a:r>
            <a:r>
              <a:rPr lang="en-US" altLang="ko-KR" sz="105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5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또한 </a:t>
            </a:r>
            <a:r>
              <a:rPr lang="en-US" altLang="ko-KR" sz="105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regressor branch</a:t>
            </a:r>
            <a:r>
              <a:rPr lang="ko-KR" altLang="en-US" sz="105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사용하지 않는다</a:t>
            </a:r>
            <a:r>
              <a:rPr lang="en-US" altLang="ko-KR" sz="105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ko-KR" altLang="en-US" sz="1050" dirty="0">
              <a:solidFill>
                <a:srgbClr val="052E6B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8C9524EB-243F-4C75-B180-73486F5BC0DA}"/>
              </a:ext>
            </a:extLst>
          </p:cNvPr>
          <p:cNvCxnSpPr>
            <a:cxnSpLocks/>
            <a:stCxn id="22" idx="0"/>
            <a:endCxn id="25" idx="2"/>
          </p:cNvCxnSpPr>
          <p:nvPr/>
        </p:nvCxnSpPr>
        <p:spPr>
          <a:xfrm flipV="1">
            <a:off x="7622019" y="3349516"/>
            <a:ext cx="48781" cy="393217"/>
          </a:xfrm>
          <a:prstGeom prst="straightConnector1">
            <a:avLst/>
          </a:prstGeom>
          <a:ln w="19050">
            <a:solidFill>
              <a:srgbClr val="052E6B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그림 38">
            <a:extLst>
              <a:ext uri="{FF2B5EF4-FFF2-40B4-BE49-F238E27FC236}">
                <a16:creationId xmlns:a16="http://schemas.microsoft.com/office/drawing/2014/main" id="{6E256BD3-8BC0-447B-B258-6C2CE24B0F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9051" y="4140259"/>
            <a:ext cx="2763848" cy="2148710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37CA3C6D-A92E-4F9E-8673-9AE784EB278F}"/>
              </a:ext>
            </a:extLst>
          </p:cNvPr>
          <p:cNvSpPr txBox="1"/>
          <p:nvPr/>
        </p:nvSpPr>
        <p:spPr>
          <a:xfrm>
            <a:off x="9447141" y="3808635"/>
            <a:ext cx="24079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[Perspective image]</a:t>
            </a:r>
            <a:endParaRPr lang="ko-KR" altLang="en-US" sz="1400" b="1" dirty="0">
              <a:solidFill>
                <a:srgbClr val="052E6B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136852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6590592"/>
            <a:ext cx="12192000" cy="26740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46304" y="0"/>
            <a:ext cx="6766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595959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sz="4000" dirty="0">
              <a:solidFill>
                <a:srgbClr val="595959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60119" y="123110"/>
            <a:ext cx="109007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>
                <a:solidFill>
                  <a:srgbClr val="595959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LayoutNet</a:t>
            </a:r>
            <a:r>
              <a:rPr lang="en-US" altLang="ko-KR" sz="2400" dirty="0">
                <a:solidFill>
                  <a:srgbClr val="595959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- </a:t>
            </a:r>
            <a:r>
              <a:rPr lang="en-US" altLang="ko-KR" sz="1600" dirty="0">
                <a:solidFill>
                  <a:srgbClr val="052E6B"/>
                </a:solidFill>
                <a:latin typeface="서울한강체 M" panose="02020503020101020101" pitchFamily="18" charset="-127"/>
                <a:ea typeface="서울한강체 M" panose="02020503020101020101" pitchFamily="18" charset="-127"/>
                <a:sym typeface="Wingdings" panose="05000000000000000000" pitchFamily="2" charset="2"/>
              </a:rPr>
              <a:t>❹</a:t>
            </a:r>
            <a:r>
              <a:rPr lang="en-US" altLang="ko-KR" sz="1600" b="0" i="0" dirty="0">
                <a:solidFill>
                  <a:srgbClr val="052E6B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  <a:sym typeface="Wingdings" panose="05000000000000000000" pitchFamily="2" charset="2"/>
              </a:rPr>
              <a:t> 3D layout </a:t>
            </a:r>
            <a:r>
              <a:rPr lang="en-US" altLang="ko-KR" sz="1600" b="0" i="0" dirty="0" err="1">
                <a:solidFill>
                  <a:srgbClr val="052E6B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  <a:sym typeface="Wingdings" panose="05000000000000000000" pitchFamily="2" charset="2"/>
              </a:rPr>
              <a:t>Optimazation</a:t>
            </a:r>
            <a:endParaRPr lang="en-US" altLang="ko-KR" sz="2400" dirty="0">
              <a:solidFill>
                <a:srgbClr val="595959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7A37441-43A4-402D-9DD7-9ADC708C755D}"/>
              </a:ext>
            </a:extLst>
          </p:cNvPr>
          <p:cNvSpPr txBox="1"/>
          <p:nvPr/>
        </p:nvSpPr>
        <p:spPr>
          <a:xfrm>
            <a:off x="238730" y="763748"/>
            <a:ext cx="11714539" cy="380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초기 </a:t>
            </a:r>
            <a:r>
              <a:rPr lang="en-US" altLang="ko-KR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2D </a:t>
            </a:r>
            <a: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코너 예측은 네트워크가 출력하는 </a:t>
            </a:r>
            <a:r>
              <a:rPr lang="en-US" altLang="ko-KR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corner probability maps</a:t>
            </a:r>
            <a: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에서 얻어진다</a:t>
            </a:r>
            <a:r>
              <a:rPr lang="en-US" altLang="ko-KR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ko-KR" altLang="en-US" sz="11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926D58BD-AA9D-497D-B491-25F0CA4870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632" y="3907403"/>
            <a:ext cx="8462481" cy="2621634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333C021F-0EA2-48CC-BC0B-F19601145EA7}"/>
              </a:ext>
            </a:extLst>
          </p:cNvPr>
          <p:cNvSpPr/>
          <p:nvPr/>
        </p:nvSpPr>
        <p:spPr>
          <a:xfrm>
            <a:off x="6095999" y="5592985"/>
            <a:ext cx="1107655" cy="874496"/>
          </a:xfrm>
          <a:prstGeom prst="rect">
            <a:avLst/>
          </a:prstGeom>
          <a:solidFill>
            <a:srgbClr val="7AADF1">
              <a:alpha val="30000"/>
            </a:srgbClr>
          </a:solidFill>
          <a:ln w="28575">
            <a:solidFill>
              <a:srgbClr val="052E6B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BD5E991-D3E6-49E0-BE8F-739F37E8EDDF}"/>
              </a:ext>
            </a:extLst>
          </p:cNvPr>
          <p:cNvSpPr txBox="1"/>
          <p:nvPr/>
        </p:nvSpPr>
        <p:spPr>
          <a:xfrm>
            <a:off x="484632" y="1282927"/>
            <a:ext cx="8557768" cy="10777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먼저</a:t>
            </a:r>
            <a:r>
              <a:rPr lang="en-US" altLang="ko-KR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각 열에 대한 반응 합계를 얻기 위해 여러 행에 걸쳐 반응을 합산한다</a:t>
            </a:r>
            <a:r>
              <a:rPr lang="en-US" altLang="ko-KR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로컬 최대값은 로컬 최대값 사이의 거리가 최소 </a:t>
            </a:r>
            <a:r>
              <a:rPr lang="en-US" altLang="ko-KR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20</a:t>
            </a:r>
            <a: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픽셀인 </a:t>
            </a:r>
            <a:r>
              <a:rPr lang="en-US" altLang="ko-KR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column responses</a:t>
            </a:r>
            <a: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에서 발견된다</a:t>
            </a:r>
            <a:r>
              <a:rPr lang="en-US" altLang="ko-KR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선택한 열을 따라 가장 큰 두 개의 봉우리가 표시된다</a:t>
            </a:r>
            <a:r>
              <a:rPr lang="en-US" altLang="ko-KR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이러한 </a:t>
            </a:r>
            <a:r>
              <a:rPr lang="en-US" altLang="ko-KR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2D </a:t>
            </a:r>
            <a: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코너는 </a:t>
            </a:r>
            <a:r>
              <a:rPr lang="en-US" altLang="ko-KR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Manhattan</a:t>
            </a:r>
            <a: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제약 조건을 충족하지 못할 수 있으므로</a:t>
            </a:r>
            <a:r>
              <a:rPr lang="en-US" altLang="ko-KR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우리는 추정치를 구체화하기 위해 최적화를 수행한다</a:t>
            </a:r>
            <a:r>
              <a:rPr lang="en-US" altLang="ko-KR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ko-KR" altLang="en-US" sz="11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A026BD4-7639-454E-9839-A00F88D96F01}"/>
              </a:ext>
            </a:extLst>
          </p:cNvPr>
          <p:cNvSpPr txBox="1"/>
          <p:nvPr/>
        </p:nvSpPr>
        <p:spPr>
          <a:xfrm>
            <a:off x="190484" y="2422279"/>
            <a:ext cx="11811030" cy="10566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예측된 모서리 위치가 주어지면</a:t>
            </a:r>
            <a:r>
              <a:rPr lang="en-US" altLang="ko-KR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하단 모서리가 동일한 지면 위에 있고 상단 모서리가 하단 모서리 바로 위에 있다고 가정하여 카메라 위치와 </a:t>
            </a:r>
            <a:r>
              <a:rPr lang="en-US" altLang="ko-KR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3D </a:t>
            </a:r>
            <a: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레이아웃을 최대 규모 및 변환까지 직접 복구할 수 있다</a:t>
            </a:r>
            <a:r>
              <a:rPr lang="en-US" altLang="ko-KR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또한 배치 형태를 </a:t>
            </a:r>
            <a:r>
              <a:rPr lang="en-US" altLang="ko-KR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Manhattan</a:t>
            </a:r>
            <a: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으로 제한하여 교차 벽이 수직이 되도록 할 수 있다</a:t>
            </a:r>
            <a:r>
              <a:rPr lang="en-US" altLang="ko-KR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ko-KR" altLang="en-US" sz="1100" dirty="0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687FDDBC-D779-4FB0-8592-DB9D31678F89}"/>
              </a:ext>
            </a:extLst>
          </p:cNvPr>
          <p:cNvCxnSpPr>
            <a:cxnSpLocks/>
            <a:stCxn id="22" idx="0"/>
          </p:cNvCxnSpPr>
          <p:nvPr/>
        </p:nvCxnSpPr>
        <p:spPr>
          <a:xfrm flipV="1">
            <a:off x="6649827" y="2360723"/>
            <a:ext cx="553827" cy="3232262"/>
          </a:xfrm>
          <a:prstGeom prst="straightConnector1">
            <a:avLst/>
          </a:prstGeom>
          <a:ln w="19050">
            <a:solidFill>
              <a:srgbClr val="052E6B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81637A45-B308-44AC-A8CD-28835D4B1376}"/>
              </a:ext>
            </a:extLst>
          </p:cNvPr>
          <p:cNvCxnSpPr/>
          <p:nvPr/>
        </p:nvCxnSpPr>
        <p:spPr>
          <a:xfrm>
            <a:off x="7032396" y="2332442"/>
            <a:ext cx="828000" cy="0"/>
          </a:xfrm>
          <a:prstGeom prst="line">
            <a:avLst/>
          </a:prstGeom>
          <a:ln w="22225">
            <a:solidFill>
              <a:srgbClr val="052E6B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40231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ê´ë ¨ ì´ë¯¸ì§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15" r="7924" b="7120"/>
          <a:stretch/>
        </p:blipFill>
        <p:spPr bwMode="auto">
          <a:xfrm>
            <a:off x="8208240" y="5336394"/>
            <a:ext cx="3864959" cy="1521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타원 1"/>
          <p:cNvSpPr/>
          <p:nvPr/>
        </p:nvSpPr>
        <p:spPr>
          <a:xfrm>
            <a:off x="3983762" y="1844741"/>
            <a:ext cx="475488" cy="475488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타원 5"/>
          <p:cNvSpPr/>
          <p:nvPr/>
        </p:nvSpPr>
        <p:spPr>
          <a:xfrm>
            <a:off x="4007362" y="3135423"/>
            <a:ext cx="475488" cy="475488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타원 6"/>
          <p:cNvSpPr/>
          <p:nvPr/>
        </p:nvSpPr>
        <p:spPr>
          <a:xfrm>
            <a:off x="4007362" y="4465008"/>
            <a:ext cx="475488" cy="475488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이등변 삼각형 2"/>
          <p:cNvSpPr/>
          <p:nvPr/>
        </p:nvSpPr>
        <p:spPr>
          <a:xfrm rot="5400000">
            <a:off x="-1732240" y="1961939"/>
            <a:ext cx="6390559" cy="2926080"/>
          </a:xfrm>
          <a:prstGeom prst="triangl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1280" y="3132591"/>
            <a:ext cx="23623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CONTENTS</a:t>
            </a:r>
            <a:endParaRPr lang="ko-KR" altLang="en-US" sz="32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706137" y="1814612"/>
            <a:ext cx="23558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LayoutNet</a:t>
            </a:r>
            <a:endParaRPr lang="en-US" altLang="ko-KR" sz="24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729737" y="3107573"/>
            <a:ext cx="21644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HorizonNet</a:t>
            </a:r>
            <a:endParaRPr lang="en-US" altLang="ko-KR" sz="24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729738" y="4439437"/>
            <a:ext cx="23558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HoHoNet</a:t>
            </a:r>
            <a:endParaRPr lang="en-US" altLang="ko-KR" sz="24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E8A5051-8727-498F-93FF-C5871898F3A9}"/>
              </a:ext>
            </a:extLst>
          </p:cNvPr>
          <p:cNvSpPr txBox="1"/>
          <p:nvPr/>
        </p:nvSpPr>
        <p:spPr>
          <a:xfrm>
            <a:off x="4729737" y="2289703"/>
            <a:ext cx="334991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000" dirty="0">
                <a:ln w="0">
                  <a:noFill/>
                </a:ln>
                <a:solidFill>
                  <a:schemeClr val="dk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https://github.com/sunset1995/pytorch-layoutnet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B575172-53DB-4B25-99C5-71939CC0A016}"/>
              </a:ext>
            </a:extLst>
          </p:cNvPr>
          <p:cNvSpPr txBox="1"/>
          <p:nvPr/>
        </p:nvSpPr>
        <p:spPr>
          <a:xfrm>
            <a:off x="4753337" y="3542409"/>
            <a:ext cx="334991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000" dirty="0">
                <a:ln w="0">
                  <a:noFill/>
                </a:ln>
                <a:solidFill>
                  <a:schemeClr val="dk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https://github.com/sunset1995/HorizonNet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930D465-7B52-4FD1-BE5E-5EB2A2FB3D65}"/>
              </a:ext>
            </a:extLst>
          </p:cNvPr>
          <p:cNvSpPr txBox="1"/>
          <p:nvPr/>
        </p:nvSpPr>
        <p:spPr>
          <a:xfrm>
            <a:off x="4753337" y="4909762"/>
            <a:ext cx="334991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000" dirty="0">
                <a:ln w="0">
                  <a:noFill/>
                </a:ln>
                <a:solidFill>
                  <a:schemeClr val="dk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https://github.com/sunset1995/HoHoNet</a:t>
            </a: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276C3E90-7FDD-41C7-BC92-2A78AE3AC779}"/>
              </a:ext>
            </a:extLst>
          </p:cNvPr>
          <p:cNvSpPr/>
          <p:nvPr/>
        </p:nvSpPr>
        <p:spPr>
          <a:xfrm>
            <a:off x="3983761" y="5760028"/>
            <a:ext cx="475488" cy="475488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42B2714-B89F-4C86-9D21-C18D4721E847}"/>
              </a:ext>
            </a:extLst>
          </p:cNvPr>
          <p:cNvSpPr txBox="1"/>
          <p:nvPr/>
        </p:nvSpPr>
        <p:spPr>
          <a:xfrm>
            <a:off x="4706137" y="5734457"/>
            <a:ext cx="23558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정리</a:t>
            </a:r>
            <a:endParaRPr lang="en-US" altLang="ko-KR" sz="24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CBCD335-A250-4345-A0D9-32131C10F56B}"/>
              </a:ext>
            </a:extLst>
          </p:cNvPr>
          <p:cNvSpPr txBox="1"/>
          <p:nvPr/>
        </p:nvSpPr>
        <p:spPr>
          <a:xfrm>
            <a:off x="4706137" y="6206768"/>
            <a:ext cx="34785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000" dirty="0">
                <a:ln w="0">
                  <a:noFill/>
                </a:ln>
                <a:solidFill>
                  <a:schemeClr val="dk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https://github.com/arittung/3D_Room_Reconstruction</a:t>
            </a: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9A88D36E-FDB2-43FA-ADE3-8BC72A79181C}"/>
              </a:ext>
            </a:extLst>
          </p:cNvPr>
          <p:cNvSpPr/>
          <p:nvPr/>
        </p:nvSpPr>
        <p:spPr>
          <a:xfrm>
            <a:off x="3983761" y="592690"/>
            <a:ext cx="475488" cy="475488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1E75F23-FA2A-4B02-AFE4-75FD31CE88BA}"/>
              </a:ext>
            </a:extLst>
          </p:cNvPr>
          <p:cNvSpPr txBox="1"/>
          <p:nvPr/>
        </p:nvSpPr>
        <p:spPr>
          <a:xfrm>
            <a:off x="4706136" y="562561"/>
            <a:ext cx="23558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RoomNet</a:t>
            </a:r>
            <a:endParaRPr lang="en-US" altLang="ko-KR" sz="24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7FA8DFF-1579-4448-B88B-D3FE383F4264}"/>
              </a:ext>
            </a:extLst>
          </p:cNvPr>
          <p:cNvSpPr txBox="1"/>
          <p:nvPr/>
        </p:nvSpPr>
        <p:spPr>
          <a:xfrm>
            <a:off x="4729736" y="1037652"/>
            <a:ext cx="334991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000" dirty="0">
                <a:ln w="0">
                  <a:noFill/>
                </a:ln>
                <a:solidFill>
                  <a:schemeClr val="dk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https://github.com/GitBoSun/roomnet</a:t>
            </a:r>
          </a:p>
        </p:txBody>
      </p:sp>
    </p:spTree>
    <p:extLst>
      <p:ext uri="{BB962C8B-B14F-4D97-AF65-F5344CB8AC3E}">
        <p14:creationId xmlns:p14="http://schemas.microsoft.com/office/powerpoint/2010/main" val="25075992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ê´ë ¨ ì´ë¯¸ì§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15" r="7924" b="7120"/>
          <a:stretch/>
        </p:blipFill>
        <p:spPr bwMode="auto">
          <a:xfrm>
            <a:off x="8327112" y="1285602"/>
            <a:ext cx="3864959" cy="1521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3931920" y="2697480"/>
            <a:ext cx="8260080" cy="145389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663440" y="3013501"/>
            <a:ext cx="4343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3. </a:t>
            </a:r>
            <a:r>
              <a:rPr lang="en-US" altLang="ko-KR" sz="4800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HorizonNet</a:t>
            </a:r>
            <a:endParaRPr lang="en-US" altLang="ko-KR" sz="48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D15901-CAA0-456B-9A63-178703FDD394}"/>
              </a:ext>
            </a:extLst>
          </p:cNvPr>
          <p:cNvSpPr txBox="1"/>
          <p:nvPr/>
        </p:nvSpPr>
        <p:spPr>
          <a:xfrm>
            <a:off x="4421043" y="6570945"/>
            <a:ext cx="3349913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050" dirty="0">
                <a:ln w="0">
                  <a:noFill/>
                </a:ln>
                <a:solidFill>
                  <a:schemeClr val="dk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https://github.com/sunset1995/HorizonNet</a:t>
            </a:r>
          </a:p>
        </p:txBody>
      </p:sp>
    </p:spTree>
    <p:extLst>
      <p:ext uri="{BB962C8B-B14F-4D97-AF65-F5344CB8AC3E}">
        <p14:creationId xmlns:p14="http://schemas.microsoft.com/office/powerpoint/2010/main" val="7107077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6590592"/>
            <a:ext cx="12192000" cy="26740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46304" y="0"/>
            <a:ext cx="6766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595959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sz="4000" dirty="0">
              <a:solidFill>
                <a:srgbClr val="595959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60120" y="123110"/>
            <a:ext cx="2423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>
                <a:solidFill>
                  <a:srgbClr val="595959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HorizonNet</a:t>
            </a:r>
            <a:endParaRPr lang="en-US" altLang="ko-KR" sz="2400" dirty="0">
              <a:solidFill>
                <a:srgbClr val="595959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A57A8F-7B1F-4DF6-93FC-50A82D8B5C84}"/>
              </a:ext>
            </a:extLst>
          </p:cNvPr>
          <p:cNvSpPr txBox="1"/>
          <p:nvPr/>
        </p:nvSpPr>
        <p:spPr>
          <a:xfrm>
            <a:off x="889023" y="2040226"/>
            <a:ext cx="97980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목표 </a:t>
            </a:r>
            <a:r>
              <a:rPr lang="en-US" altLang="ko-KR" sz="14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360</a:t>
            </a:r>
            <a:r>
              <a:rPr lang="ko-KR" altLang="en-US" sz="14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도 파노라마 이미지로부터 </a:t>
            </a:r>
            <a:r>
              <a:rPr lang="en-US" altLang="ko-KR" sz="14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Manhattan room layout </a:t>
            </a:r>
            <a:r>
              <a:rPr lang="ko-KR" altLang="en-US" sz="14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추정</a:t>
            </a:r>
            <a:endParaRPr lang="ko-KR" altLang="en-US" sz="14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Freeform 28">
            <a:extLst>
              <a:ext uri="{FF2B5EF4-FFF2-40B4-BE49-F238E27FC236}">
                <a16:creationId xmlns:a16="http://schemas.microsoft.com/office/drawing/2014/main" id="{71BB2696-E093-448C-8262-96D4F01088D4}"/>
              </a:ext>
            </a:extLst>
          </p:cNvPr>
          <p:cNvSpPr>
            <a:spLocks noEditPoints="1"/>
          </p:cNvSpPr>
          <p:nvPr/>
        </p:nvSpPr>
        <p:spPr bwMode="auto">
          <a:xfrm>
            <a:off x="436083" y="1526507"/>
            <a:ext cx="452939" cy="452939"/>
          </a:xfrm>
          <a:custGeom>
            <a:avLst/>
            <a:gdLst>
              <a:gd name="T0" fmla="*/ 2479 w 3336"/>
              <a:gd name="T1" fmla="*/ 1362 h 3334"/>
              <a:gd name="T2" fmla="*/ 2499 w 3336"/>
              <a:gd name="T3" fmla="*/ 1662 h 3334"/>
              <a:gd name="T4" fmla="*/ 2427 w 3336"/>
              <a:gd name="T5" fmla="*/ 1966 h 3334"/>
              <a:gd name="T6" fmla="*/ 2270 w 3336"/>
              <a:gd name="T7" fmla="*/ 2228 h 3334"/>
              <a:gd name="T8" fmla="*/ 2046 w 3336"/>
              <a:gd name="T9" fmla="*/ 2432 h 3334"/>
              <a:gd name="T10" fmla="*/ 1767 w 3336"/>
              <a:gd name="T11" fmla="*/ 2562 h 3334"/>
              <a:gd name="T12" fmla="*/ 1737 w 3336"/>
              <a:gd name="T13" fmla="*/ 2636 h 3334"/>
              <a:gd name="T14" fmla="*/ 2007 w 3336"/>
              <a:gd name="T15" fmla="*/ 2658 h 3334"/>
              <a:gd name="T16" fmla="*/ 2264 w 3336"/>
              <a:gd name="T17" fmla="*/ 2593 h 3334"/>
              <a:gd name="T18" fmla="*/ 2653 w 3336"/>
              <a:gd name="T19" fmla="*/ 2250 h 3334"/>
              <a:gd name="T20" fmla="*/ 2742 w 3336"/>
              <a:gd name="T21" fmla="*/ 2024 h 3334"/>
              <a:gd name="T22" fmla="*/ 2761 w 3336"/>
              <a:gd name="T23" fmla="*/ 1766 h 3334"/>
              <a:gd name="T24" fmla="*/ 2696 w 3336"/>
              <a:gd name="T25" fmla="*/ 1508 h 3334"/>
              <a:gd name="T26" fmla="*/ 2556 w 3336"/>
              <a:gd name="T27" fmla="*/ 1288 h 3334"/>
              <a:gd name="T28" fmla="*/ 1479 w 3336"/>
              <a:gd name="T29" fmla="*/ 674 h 3334"/>
              <a:gd name="T30" fmla="*/ 1193 w 3336"/>
              <a:gd name="T31" fmla="*/ 719 h 3334"/>
              <a:gd name="T32" fmla="*/ 943 w 3336"/>
              <a:gd name="T33" fmla="*/ 848 h 3334"/>
              <a:gd name="T34" fmla="*/ 747 w 3336"/>
              <a:gd name="T35" fmla="*/ 1045 h 3334"/>
              <a:gd name="T36" fmla="*/ 618 w 3336"/>
              <a:gd name="T37" fmla="*/ 1294 h 3334"/>
              <a:gd name="T38" fmla="*/ 572 w 3336"/>
              <a:gd name="T39" fmla="*/ 1581 h 3334"/>
              <a:gd name="T40" fmla="*/ 613 w 3336"/>
              <a:gd name="T41" fmla="*/ 1853 h 3334"/>
              <a:gd name="T42" fmla="*/ 582 w 3336"/>
              <a:gd name="T43" fmla="*/ 2458 h 3334"/>
              <a:gd name="T44" fmla="*/ 1189 w 3336"/>
              <a:gd name="T45" fmla="*/ 2440 h 3334"/>
              <a:gd name="T46" fmla="*/ 1479 w 3336"/>
              <a:gd name="T47" fmla="*/ 2488 h 3334"/>
              <a:gd name="T48" fmla="*/ 1766 w 3336"/>
              <a:gd name="T49" fmla="*/ 2441 h 3334"/>
              <a:gd name="T50" fmla="*/ 2015 w 3336"/>
              <a:gd name="T51" fmla="*/ 2312 h 3334"/>
              <a:gd name="T52" fmla="*/ 2212 w 3336"/>
              <a:gd name="T53" fmla="*/ 2116 h 3334"/>
              <a:gd name="T54" fmla="*/ 2341 w 3336"/>
              <a:gd name="T55" fmla="*/ 1867 h 3334"/>
              <a:gd name="T56" fmla="*/ 2387 w 3336"/>
              <a:gd name="T57" fmla="*/ 1581 h 3334"/>
              <a:gd name="T58" fmla="*/ 2341 w 3336"/>
              <a:gd name="T59" fmla="*/ 1294 h 3334"/>
              <a:gd name="T60" fmla="*/ 2212 w 3336"/>
              <a:gd name="T61" fmla="*/ 1045 h 3334"/>
              <a:gd name="T62" fmla="*/ 2015 w 3336"/>
              <a:gd name="T63" fmla="*/ 848 h 3334"/>
              <a:gd name="T64" fmla="*/ 1766 w 3336"/>
              <a:gd name="T65" fmla="*/ 719 h 3334"/>
              <a:gd name="T66" fmla="*/ 1479 w 3336"/>
              <a:gd name="T67" fmla="*/ 674 h 3334"/>
              <a:gd name="T68" fmla="*/ 1967 w 3336"/>
              <a:gd name="T69" fmla="*/ 27 h 3334"/>
              <a:gd name="T70" fmla="*/ 2339 w 3336"/>
              <a:gd name="T71" fmla="*/ 141 h 3334"/>
              <a:gd name="T72" fmla="*/ 2668 w 3336"/>
              <a:gd name="T73" fmla="*/ 333 h 3334"/>
              <a:gd name="T74" fmla="*/ 2944 w 3336"/>
              <a:gd name="T75" fmla="*/ 594 h 3334"/>
              <a:gd name="T76" fmla="*/ 3154 w 3336"/>
              <a:gd name="T77" fmla="*/ 910 h 3334"/>
              <a:gd name="T78" fmla="*/ 3288 w 3336"/>
              <a:gd name="T79" fmla="*/ 1271 h 3334"/>
              <a:gd name="T80" fmla="*/ 3336 w 3336"/>
              <a:gd name="T81" fmla="*/ 1667 h 3334"/>
              <a:gd name="T82" fmla="*/ 3288 w 3336"/>
              <a:gd name="T83" fmla="*/ 2063 h 3334"/>
              <a:gd name="T84" fmla="*/ 3154 w 3336"/>
              <a:gd name="T85" fmla="*/ 2425 h 3334"/>
              <a:gd name="T86" fmla="*/ 2944 w 3336"/>
              <a:gd name="T87" fmla="*/ 2741 h 3334"/>
              <a:gd name="T88" fmla="*/ 2668 w 3336"/>
              <a:gd name="T89" fmla="*/ 3001 h 3334"/>
              <a:gd name="T90" fmla="*/ 2339 w 3336"/>
              <a:gd name="T91" fmla="*/ 3194 h 3334"/>
              <a:gd name="T92" fmla="*/ 1967 w 3336"/>
              <a:gd name="T93" fmla="*/ 3307 h 3334"/>
              <a:gd name="T94" fmla="*/ 1566 w 3336"/>
              <a:gd name="T95" fmla="*/ 3331 h 3334"/>
              <a:gd name="T96" fmla="*/ 1178 w 3336"/>
              <a:gd name="T97" fmla="*/ 3261 h 3334"/>
              <a:gd name="T98" fmla="*/ 826 w 3336"/>
              <a:gd name="T99" fmla="*/ 3107 h 3334"/>
              <a:gd name="T100" fmla="*/ 523 w 3336"/>
              <a:gd name="T101" fmla="*/ 2879 h 3334"/>
              <a:gd name="T102" fmla="*/ 278 w 3336"/>
              <a:gd name="T103" fmla="*/ 2589 h 3334"/>
              <a:gd name="T104" fmla="*/ 105 w 3336"/>
              <a:gd name="T105" fmla="*/ 2249 h 3334"/>
              <a:gd name="T106" fmla="*/ 12 w 3336"/>
              <a:gd name="T107" fmla="*/ 1869 h 3334"/>
              <a:gd name="T108" fmla="*/ 12 w 3336"/>
              <a:gd name="T109" fmla="*/ 1466 h 3334"/>
              <a:gd name="T110" fmla="*/ 105 w 3336"/>
              <a:gd name="T111" fmla="*/ 1086 h 3334"/>
              <a:gd name="T112" fmla="*/ 278 w 3336"/>
              <a:gd name="T113" fmla="*/ 745 h 3334"/>
              <a:gd name="T114" fmla="*/ 523 w 3336"/>
              <a:gd name="T115" fmla="*/ 456 h 3334"/>
              <a:gd name="T116" fmla="*/ 826 w 3336"/>
              <a:gd name="T117" fmla="*/ 227 h 3334"/>
              <a:gd name="T118" fmla="*/ 1178 w 3336"/>
              <a:gd name="T119" fmla="*/ 73 h 3334"/>
              <a:gd name="T120" fmla="*/ 1566 w 3336"/>
              <a:gd name="T121" fmla="*/ 3 h 33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336" h="3334">
                <a:moveTo>
                  <a:pt x="2411" y="1160"/>
                </a:moveTo>
                <a:lnTo>
                  <a:pt x="2439" y="1225"/>
                </a:lnTo>
                <a:lnTo>
                  <a:pt x="2461" y="1293"/>
                </a:lnTo>
                <a:lnTo>
                  <a:pt x="2479" y="1362"/>
                </a:lnTo>
                <a:lnTo>
                  <a:pt x="2492" y="1434"/>
                </a:lnTo>
                <a:lnTo>
                  <a:pt x="2499" y="1507"/>
                </a:lnTo>
                <a:lnTo>
                  <a:pt x="2503" y="1581"/>
                </a:lnTo>
                <a:lnTo>
                  <a:pt x="2499" y="1662"/>
                </a:lnTo>
                <a:lnTo>
                  <a:pt x="2490" y="1741"/>
                </a:lnTo>
                <a:lnTo>
                  <a:pt x="2475" y="1818"/>
                </a:lnTo>
                <a:lnTo>
                  <a:pt x="2454" y="1894"/>
                </a:lnTo>
                <a:lnTo>
                  <a:pt x="2427" y="1966"/>
                </a:lnTo>
                <a:lnTo>
                  <a:pt x="2395" y="2036"/>
                </a:lnTo>
                <a:lnTo>
                  <a:pt x="2358" y="2103"/>
                </a:lnTo>
                <a:lnTo>
                  <a:pt x="2317" y="2168"/>
                </a:lnTo>
                <a:lnTo>
                  <a:pt x="2270" y="2228"/>
                </a:lnTo>
                <a:lnTo>
                  <a:pt x="2220" y="2285"/>
                </a:lnTo>
                <a:lnTo>
                  <a:pt x="2165" y="2339"/>
                </a:lnTo>
                <a:lnTo>
                  <a:pt x="2108" y="2387"/>
                </a:lnTo>
                <a:lnTo>
                  <a:pt x="2046" y="2432"/>
                </a:lnTo>
                <a:lnTo>
                  <a:pt x="1981" y="2471"/>
                </a:lnTo>
                <a:lnTo>
                  <a:pt x="1912" y="2507"/>
                </a:lnTo>
                <a:lnTo>
                  <a:pt x="1841" y="2536"/>
                </a:lnTo>
                <a:lnTo>
                  <a:pt x="1767" y="2562"/>
                </a:lnTo>
                <a:lnTo>
                  <a:pt x="1691" y="2581"/>
                </a:lnTo>
                <a:lnTo>
                  <a:pt x="1613" y="2594"/>
                </a:lnTo>
                <a:lnTo>
                  <a:pt x="1674" y="2618"/>
                </a:lnTo>
                <a:lnTo>
                  <a:pt x="1737" y="2636"/>
                </a:lnTo>
                <a:lnTo>
                  <a:pt x="1803" y="2650"/>
                </a:lnTo>
                <a:lnTo>
                  <a:pt x="1870" y="2658"/>
                </a:lnTo>
                <a:lnTo>
                  <a:pt x="1938" y="2660"/>
                </a:lnTo>
                <a:lnTo>
                  <a:pt x="2007" y="2658"/>
                </a:lnTo>
                <a:lnTo>
                  <a:pt x="2074" y="2649"/>
                </a:lnTo>
                <a:lnTo>
                  <a:pt x="2140" y="2636"/>
                </a:lnTo>
                <a:lnTo>
                  <a:pt x="2203" y="2618"/>
                </a:lnTo>
                <a:lnTo>
                  <a:pt x="2264" y="2593"/>
                </a:lnTo>
                <a:lnTo>
                  <a:pt x="2323" y="2566"/>
                </a:lnTo>
                <a:lnTo>
                  <a:pt x="2379" y="2533"/>
                </a:lnTo>
                <a:lnTo>
                  <a:pt x="2755" y="2634"/>
                </a:lnTo>
                <a:lnTo>
                  <a:pt x="2653" y="2250"/>
                </a:lnTo>
                <a:lnTo>
                  <a:pt x="2681" y="2196"/>
                </a:lnTo>
                <a:lnTo>
                  <a:pt x="2706" y="2141"/>
                </a:lnTo>
                <a:lnTo>
                  <a:pt x="2726" y="2083"/>
                </a:lnTo>
                <a:lnTo>
                  <a:pt x="2742" y="2024"/>
                </a:lnTo>
                <a:lnTo>
                  <a:pt x="2754" y="1962"/>
                </a:lnTo>
                <a:lnTo>
                  <a:pt x="2761" y="1899"/>
                </a:lnTo>
                <a:lnTo>
                  <a:pt x="2764" y="1835"/>
                </a:lnTo>
                <a:lnTo>
                  <a:pt x="2761" y="1766"/>
                </a:lnTo>
                <a:lnTo>
                  <a:pt x="2753" y="1698"/>
                </a:lnTo>
                <a:lnTo>
                  <a:pt x="2739" y="1632"/>
                </a:lnTo>
                <a:lnTo>
                  <a:pt x="2720" y="1568"/>
                </a:lnTo>
                <a:lnTo>
                  <a:pt x="2696" y="1508"/>
                </a:lnTo>
                <a:lnTo>
                  <a:pt x="2668" y="1449"/>
                </a:lnTo>
                <a:lnTo>
                  <a:pt x="2634" y="1392"/>
                </a:lnTo>
                <a:lnTo>
                  <a:pt x="2598" y="1338"/>
                </a:lnTo>
                <a:lnTo>
                  <a:pt x="2556" y="1288"/>
                </a:lnTo>
                <a:lnTo>
                  <a:pt x="2512" y="1242"/>
                </a:lnTo>
                <a:lnTo>
                  <a:pt x="2463" y="1198"/>
                </a:lnTo>
                <a:lnTo>
                  <a:pt x="2411" y="1160"/>
                </a:lnTo>
                <a:close/>
                <a:moveTo>
                  <a:pt x="1479" y="674"/>
                </a:moveTo>
                <a:lnTo>
                  <a:pt x="1405" y="677"/>
                </a:lnTo>
                <a:lnTo>
                  <a:pt x="1332" y="686"/>
                </a:lnTo>
                <a:lnTo>
                  <a:pt x="1261" y="700"/>
                </a:lnTo>
                <a:lnTo>
                  <a:pt x="1193" y="719"/>
                </a:lnTo>
                <a:lnTo>
                  <a:pt x="1126" y="745"/>
                </a:lnTo>
                <a:lnTo>
                  <a:pt x="1062" y="775"/>
                </a:lnTo>
                <a:lnTo>
                  <a:pt x="1001" y="810"/>
                </a:lnTo>
                <a:lnTo>
                  <a:pt x="943" y="848"/>
                </a:lnTo>
                <a:lnTo>
                  <a:pt x="888" y="892"/>
                </a:lnTo>
                <a:lnTo>
                  <a:pt x="838" y="939"/>
                </a:lnTo>
                <a:lnTo>
                  <a:pt x="790" y="990"/>
                </a:lnTo>
                <a:lnTo>
                  <a:pt x="747" y="1045"/>
                </a:lnTo>
                <a:lnTo>
                  <a:pt x="708" y="1103"/>
                </a:lnTo>
                <a:lnTo>
                  <a:pt x="673" y="1164"/>
                </a:lnTo>
                <a:lnTo>
                  <a:pt x="644" y="1228"/>
                </a:lnTo>
                <a:lnTo>
                  <a:pt x="618" y="1294"/>
                </a:lnTo>
                <a:lnTo>
                  <a:pt x="598" y="1363"/>
                </a:lnTo>
                <a:lnTo>
                  <a:pt x="584" y="1434"/>
                </a:lnTo>
                <a:lnTo>
                  <a:pt x="575" y="1507"/>
                </a:lnTo>
                <a:lnTo>
                  <a:pt x="572" y="1581"/>
                </a:lnTo>
                <a:lnTo>
                  <a:pt x="575" y="1651"/>
                </a:lnTo>
                <a:lnTo>
                  <a:pt x="583" y="1720"/>
                </a:lnTo>
                <a:lnTo>
                  <a:pt x="596" y="1788"/>
                </a:lnTo>
                <a:lnTo>
                  <a:pt x="613" y="1853"/>
                </a:lnTo>
                <a:lnTo>
                  <a:pt x="637" y="1916"/>
                </a:lnTo>
                <a:lnTo>
                  <a:pt x="663" y="1977"/>
                </a:lnTo>
                <a:lnTo>
                  <a:pt x="694" y="2036"/>
                </a:lnTo>
                <a:lnTo>
                  <a:pt x="582" y="2458"/>
                </a:lnTo>
                <a:lnTo>
                  <a:pt x="995" y="2348"/>
                </a:lnTo>
                <a:lnTo>
                  <a:pt x="1057" y="2383"/>
                </a:lnTo>
                <a:lnTo>
                  <a:pt x="1121" y="2415"/>
                </a:lnTo>
                <a:lnTo>
                  <a:pt x="1189" y="2440"/>
                </a:lnTo>
                <a:lnTo>
                  <a:pt x="1258" y="2460"/>
                </a:lnTo>
                <a:lnTo>
                  <a:pt x="1330" y="2475"/>
                </a:lnTo>
                <a:lnTo>
                  <a:pt x="1404" y="2485"/>
                </a:lnTo>
                <a:lnTo>
                  <a:pt x="1479" y="2488"/>
                </a:lnTo>
                <a:lnTo>
                  <a:pt x="1554" y="2485"/>
                </a:lnTo>
                <a:lnTo>
                  <a:pt x="1626" y="2475"/>
                </a:lnTo>
                <a:lnTo>
                  <a:pt x="1697" y="2461"/>
                </a:lnTo>
                <a:lnTo>
                  <a:pt x="1766" y="2441"/>
                </a:lnTo>
                <a:lnTo>
                  <a:pt x="1832" y="2417"/>
                </a:lnTo>
                <a:lnTo>
                  <a:pt x="1896" y="2386"/>
                </a:lnTo>
                <a:lnTo>
                  <a:pt x="1957" y="2352"/>
                </a:lnTo>
                <a:lnTo>
                  <a:pt x="2015" y="2312"/>
                </a:lnTo>
                <a:lnTo>
                  <a:pt x="2070" y="2270"/>
                </a:lnTo>
                <a:lnTo>
                  <a:pt x="2122" y="2222"/>
                </a:lnTo>
                <a:lnTo>
                  <a:pt x="2169" y="2171"/>
                </a:lnTo>
                <a:lnTo>
                  <a:pt x="2212" y="2116"/>
                </a:lnTo>
                <a:lnTo>
                  <a:pt x="2251" y="2059"/>
                </a:lnTo>
                <a:lnTo>
                  <a:pt x="2286" y="1998"/>
                </a:lnTo>
                <a:lnTo>
                  <a:pt x="2316" y="1934"/>
                </a:lnTo>
                <a:lnTo>
                  <a:pt x="2341" y="1867"/>
                </a:lnTo>
                <a:lnTo>
                  <a:pt x="2360" y="1799"/>
                </a:lnTo>
                <a:lnTo>
                  <a:pt x="2376" y="1728"/>
                </a:lnTo>
                <a:lnTo>
                  <a:pt x="2384" y="1655"/>
                </a:lnTo>
                <a:lnTo>
                  <a:pt x="2387" y="1581"/>
                </a:lnTo>
                <a:lnTo>
                  <a:pt x="2384" y="1507"/>
                </a:lnTo>
                <a:lnTo>
                  <a:pt x="2376" y="1434"/>
                </a:lnTo>
                <a:lnTo>
                  <a:pt x="2360" y="1363"/>
                </a:lnTo>
                <a:lnTo>
                  <a:pt x="2341" y="1294"/>
                </a:lnTo>
                <a:lnTo>
                  <a:pt x="2316" y="1228"/>
                </a:lnTo>
                <a:lnTo>
                  <a:pt x="2286" y="1164"/>
                </a:lnTo>
                <a:lnTo>
                  <a:pt x="2251" y="1103"/>
                </a:lnTo>
                <a:lnTo>
                  <a:pt x="2212" y="1045"/>
                </a:lnTo>
                <a:lnTo>
                  <a:pt x="2169" y="990"/>
                </a:lnTo>
                <a:lnTo>
                  <a:pt x="2122" y="939"/>
                </a:lnTo>
                <a:lnTo>
                  <a:pt x="2070" y="892"/>
                </a:lnTo>
                <a:lnTo>
                  <a:pt x="2015" y="848"/>
                </a:lnTo>
                <a:lnTo>
                  <a:pt x="1957" y="810"/>
                </a:lnTo>
                <a:lnTo>
                  <a:pt x="1896" y="775"/>
                </a:lnTo>
                <a:lnTo>
                  <a:pt x="1832" y="745"/>
                </a:lnTo>
                <a:lnTo>
                  <a:pt x="1766" y="719"/>
                </a:lnTo>
                <a:lnTo>
                  <a:pt x="1697" y="700"/>
                </a:lnTo>
                <a:lnTo>
                  <a:pt x="1626" y="686"/>
                </a:lnTo>
                <a:lnTo>
                  <a:pt x="1554" y="677"/>
                </a:lnTo>
                <a:lnTo>
                  <a:pt x="1479" y="674"/>
                </a:lnTo>
                <a:close/>
                <a:moveTo>
                  <a:pt x="1667" y="0"/>
                </a:moveTo>
                <a:lnTo>
                  <a:pt x="1770" y="3"/>
                </a:lnTo>
                <a:lnTo>
                  <a:pt x="1870" y="12"/>
                </a:lnTo>
                <a:lnTo>
                  <a:pt x="1967" y="27"/>
                </a:lnTo>
                <a:lnTo>
                  <a:pt x="2064" y="48"/>
                </a:lnTo>
                <a:lnTo>
                  <a:pt x="2158" y="73"/>
                </a:lnTo>
                <a:lnTo>
                  <a:pt x="2250" y="104"/>
                </a:lnTo>
                <a:lnTo>
                  <a:pt x="2339" y="141"/>
                </a:lnTo>
                <a:lnTo>
                  <a:pt x="2426" y="182"/>
                </a:lnTo>
                <a:lnTo>
                  <a:pt x="2510" y="227"/>
                </a:lnTo>
                <a:lnTo>
                  <a:pt x="2591" y="278"/>
                </a:lnTo>
                <a:lnTo>
                  <a:pt x="2668" y="333"/>
                </a:lnTo>
                <a:lnTo>
                  <a:pt x="2743" y="393"/>
                </a:lnTo>
                <a:lnTo>
                  <a:pt x="2813" y="456"/>
                </a:lnTo>
                <a:lnTo>
                  <a:pt x="2880" y="522"/>
                </a:lnTo>
                <a:lnTo>
                  <a:pt x="2944" y="594"/>
                </a:lnTo>
                <a:lnTo>
                  <a:pt x="3003" y="668"/>
                </a:lnTo>
                <a:lnTo>
                  <a:pt x="3058" y="745"/>
                </a:lnTo>
                <a:lnTo>
                  <a:pt x="3109" y="826"/>
                </a:lnTo>
                <a:lnTo>
                  <a:pt x="3154" y="910"/>
                </a:lnTo>
                <a:lnTo>
                  <a:pt x="3196" y="996"/>
                </a:lnTo>
                <a:lnTo>
                  <a:pt x="3231" y="1086"/>
                </a:lnTo>
                <a:lnTo>
                  <a:pt x="3263" y="1177"/>
                </a:lnTo>
                <a:lnTo>
                  <a:pt x="3288" y="1271"/>
                </a:lnTo>
                <a:lnTo>
                  <a:pt x="3310" y="1368"/>
                </a:lnTo>
                <a:lnTo>
                  <a:pt x="3324" y="1466"/>
                </a:lnTo>
                <a:lnTo>
                  <a:pt x="3333" y="1565"/>
                </a:lnTo>
                <a:lnTo>
                  <a:pt x="3336" y="1667"/>
                </a:lnTo>
                <a:lnTo>
                  <a:pt x="3333" y="1768"/>
                </a:lnTo>
                <a:lnTo>
                  <a:pt x="3324" y="1869"/>
                </a:lnTo>
                <a:lnTo>
                  <a:pt x="3310" y="1967"/>
                </a:lnTo>
                <a:lnTo>
                  <a:pt x="3288" y="2063"/>
                </a:lnTo>
                <a:lnTo>
                  <a:pt x="3263" y="2157"/>
                </a:lnTo>
                <a:lnTo>
                  <a:pt x="3231" y="2249"/>
                </a:lnTo>
                <a:lnTo>
                  <a:pt x="3196" y="2339"/>
                </a:lnTo>
                <a:lnTo>
                  <a:pt x="3154" y="2425"/>
                </a:lnTo>
                <a:lnTo>
                  <a:pt x="3109" y="2508"/>
                </a:lnTo>
                <a:lnTo>
                  <a:pt x="3058" y="2589"/>
                </a:lnTo>
                <a:lnTo>
                  <a:pt x="3003" y="2667"/>
                </a:lnTo>
                <a:lnTo>
                  <a:pt x="2944" y="2741"/>
                </a:lnTo>
                <a:lnTo>
                  <a:pt x="2880" y="2812"/>
                </a:lnTo>
                <a:lnTo>
                  <a:pt x="2813" y="2879"/>
                </a:lnTo>
                <a:lnTo>
                  <a:pt x="2743" y="2942"/>
                </a:lnTo>
                <a:lnTo>
                  <a:pt x="2668" y="3001"/>
                </a:lnTo>
                <a:lnTo>
                  <a:pt x="2591" y="3056"/>
                </a:lnTo>
                <a:lnTo>
                  <a:pt x="2510" y="3107"/>
                </a:lnTo>
                <a:lnTo>
                  <a:pt x="2426" y="3152"/>
                </a:lnTo>
                <a:lnTo>
                  <a:pt x="2339" y="3194"/>
                </a:lnTo>
                <a:lnTo>
                  <a:pt x="2250" y="3230"/>
                </a:lnTo>
                <a:lnTo>
                  <a:pt x="2158" y="3261"/>
                </a:lnTo>
                <a:lnTo>
                  <a:pt x="2064" y="3287"/>
                </a:lnTo>
                <a:lnTo>
                  <a:pt x="1967" y="3307"/>
                </a:lnTo>
                <a:lnTo>
                  <a:pt x="1870" y="3322"/>
                </a:lnTo>
                <a:lnTo>
                  <a:pt x="1770" y="3331"/>
                </a:lnTo>
                <a:lnTo>
                  <a:pt x="1667" y="3334"/>
                </a:lnTo>
                <a:lnTo>
                  <a:pt x="1566" y="3331"/>
                </a:lnTo>
                <a:lnTo>
                  <a:pt x="1466" y="3322"/>
                </a:lnTo>
                <a:lnTo>
                  <a:pt x="1369" y="3307"/>
                </a:lnTo>
                <a:lnTo>
                  <a:pt x="1272" y="3287"/>
                </a:lnTo>
                <a:lnTo>
                  <a:pt x="1178" y="3261"/>
                </a:lnTo>
                <a:lnTo>
                  <a:pt x="1086" y="3230"/>
                </a:lnTo>
                <a:lnTo>
                  <a:pt x="997" y="3194"/>
                </a:lnTo>
                <a:lnTo>
                  <a:pt x="910" y="3152"/>
                </a:lnTo>
                <a:lnTo>
                  <a:pt x="826" y="3107"/>
                </a:lnTo>
                <a:lnTo>
                  <a:pt x="745" y="3056"/>
                </a:lnTo>
                <a:lnTo>
                  <a:pt x="668" y="3001"/>
                </a:lnTo>
                <a:lnTo>
                  <a:pt x="593" y="2942"/>
                </a:lnTo>
                <a:lnTo>
                  <a:pt x="523" y="2879"/>
                </a:lnTo>
                <a:lnTo>
                  <a:pt x="456" y="2812"/>
                </a:lnTo>
                <a:lnTo>
                  <a:pt x="392" y="2741"/>
                </a:lnTo>
                <a:lnTo>
                  <a:pt x="333" y="2667"/>
                </a:lnTo>
                <a:lnTo>
                  <a:pt x="278" y="2589"/>
                </a:lnTo>
                <a:lnTo>
                  <a:pt x="227" y="2508"/>
                </a:lnTo>
                <a:lnTo>
                  <a:pt x="182" y="2425"/>
                </a:lnTo>
                <a:lnTo>
                  <a:pt x="140" y="2339"/>
                </a:lnTo>
                <a:lnTo>
                  <a:pt x="105" y="2249"/>
                </a:lnTo>
                <a:lnTo>
                  <a:pt x="73" y="2157"/>
                </a:lnTo>
                <a:lnTo>
                  <a:pt x="47" y="2063"/>
                </a:lnTo>
                <a:lnTo>
                  <a:pt x="26" y="1967"/>
                </a:lnTo>
                <a:lnTo>
                  <a:pt x="12" y="1869"/>
                </a:lnTo>
                <a:lnTo>
                  <a:pt x="3" y="1768"/>
                </a:lnTo>
                <a:lnTo>
                  <a:pt x="0" y="1667"/>
                </a:lnTo>
                <a:lnTo>
                  <a:pt x="3" y="1565"/>
                </a:lnTo>
                <a:lnTo>
                  <a:pt x="12" y="1466"/>
                </a:lnTo>
                <a:lnTo>
                  <a:pt x="26" y="1368"/>
                </a:lnTo>
                <a:lnTo>
                  <a:pt x="47" y="1271"/>
                </a:lnTo>
                <a:lnTo>
                  <a:pt x="73" y="1177"/>
                </a:lnTo>
                <a:lnTo>
                  <a:pt x="105" y="1086"/>
                </a:lnTo>
                <a:lnTo>
                  <a:pt x="140" y="996"/>
                </a:lnTo>
                <a:lnTo>
                  <a:pt x="182" y="910"/>
                </a:lnTo>
                <a:lnTo>
                  <a:pt x="227" y="826"/>
                </a:lnTo>
                <a:lnTo>
                  <a:pt x="278" y="745"/>
                </a:lnTo>
                <a:lnTo>
                  <a:pt x="333" y="668"/>
                </a:lnTo>
                <a:lnTo>
                  <a:pt x="392" y="594"/>
                </a:lnTo>
                <a:lnTo>
                  <a:pt x="456" y="522"/>
                </a:lnTo>
                <a:lnTo>
                  <a:pt x="523" y="456"/>
                </a:lnTo>
                <a:lnTo>
                  <a:pt x="593" y="393"/>
                </a:lnTo>
                <a:lnTo>
                  <a:pt x="668" y="333"/>
                </a:lnTo>
                <a:lnTo>
                  <a:pt x="745" y="278"/>
                </a:lnTo>
                <a:lnTo>
                  <a:pt x="826" y="227"/>
                </a:lnTo>
                <a:lnTo>
                  <a:pt x="910" y="182"/>
                </a:lnTo>
                <a:lnTo>
                  <a:pt x="997" y="141"/>
                </a:lnTo>
                <a:lnTo>
                  <a:pt x="1086" y="104"/>
                </a:lnTo>
                <a:lnTo>
                  <a:pt x="1178" y="73"/>
                </a:lnTo>
                <a:lnTo>
                  <a:pt x="1272" y="48"/>
                </a:lnTo>
                <a:lnTo>
                  <a:pt x="1369" y="27"/>
                </a:lnTo>
                <a:lnTo>
                  <a:pt x="1466" y="12"/>
                </a:lnTo>
                <a:lnTo>
                  <a:pt x="1566" y="3"/>
                </a:lnTo>
                <a:lnTo>
                  <a:pt x="1667" y="0"/>
                </a:lnTo>
                <a:close/>
              </a:path>
            </a:pathLst>
          </a:custGeom>
          <a:solidFill>
            <a:srgbClr val="595959"/>
          </a:solidFill>
          <a:ln w="0">
            <a:solidFill>
              <a:srgbClr val="565654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D6BB66E-1863-4386-A57D-E3152999025D}"/>
              </a:ext>
            </a:extLst>
          </p:cNvPr>
          <p:cNvSpPr txBox="1"/>
          <p:nvPr/>
        </p:nvSpPr>
        <p:spPr>
          <a:xfrm>
            <a:off x="995055" y="1591393"/>
            <a:ext cx="4776450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500" b="1" i="0" dirty="0" err="1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Light" panose="00000300000000000000" pitchFamily="2" charset="-127"/>
              </a:rPr>
              <a:t>HorizonNet</a:t>
            </a:r>
            <a:endParaRPr lang="ko-KR" altLang="en-US" sz="1500" b="1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33426B8E-80EE-4081-8CB4-106D98AEC508}"/>
              </a:ext>
            </a:extLst>
          </p:cNvPr>
          <p:cNvSpPr/>
          <p:nvPr/>
        </p:nvSpPr>
        <p:spPr>
          <a:xfrm>
            <a:off x="436083" y="3663385"/>
            <a:ext cx="452098" cy="453600"/>
          </a:xfrm>
          <a:prstGeom prst="ellipse">
            <a:avLst/>
          </a:prstGeom>
          <a:solidFill>
            <a:srgbClr val="59595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>
                <a:latin typeface="Berlin Sans FB Demi" panose="020E0802020502020306" pitchFamily="34" charset="0"/>
              </a:rPr>
              <a:t>?</a:t>
            </a:r>
            <a:endParaRPr lang="ko-KR" altLang="en-US" sz="2800" b="1" dirty="0">
              <a:latin typeface="Berlin Sans FB Demi" panose="020E0802020502020306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22CB55C-836A-49BA-A057-08F2FD2412F8}"/>
              </a:ext>
            </a:extLst>
          </p:cNvPr>
          <p:cNvSpPr txBox="1"/>
          <p:nvPr/>
        </p:nvSpPr>
        <p:spPr>
          <a:xfrm>
            <a:off x="837638" y="4051767"/>
            <a:ext cx="11110522" cy="775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200000"/>
              </a:lnSpc>
              <a:buFont typeface="+mj-ea"/>
              <a:buAutoNum type="circleNumDbPlain"/>
            </a:pPr>
            <a:r>
              <a:rPr lang="en-US" altLang="ko-KR" sz="12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Pano</a:t>
            </a:r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Stretch Data </a:t>
            </a:r>
            <a:r>
              <a:rPr lang="en-US" altLang="ko-KR" sz="12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Argumentaion</a:t>
            </a: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는 어디에서 쓰이는가</a:t>
            </a:r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</a:p>
          <a:p>
            <a:pPr marL="228600" indent="-2286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추가 논문해석이 </a:t>
            </a:r>
            <a:r>
              <a:rPr lang="ko-KR" altLang="en-US" sz="12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필요해보임</a:t>
            </a:r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7E92B67-5801-49A1-BDDF-2535B387E64D}"/>
              </a:ext>
            </a:extLst>
          </p:cNvPr>
          <p:cNvSpPr txBox="1"/>
          <p:nvPr/>
        </p:nvSpPr>
        <p:spPr>
          <a:xfrm>
            <a:off x="946506" y="3728602"/>
            <a:ext cx="4776450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500" b="1" dirty="0">
                <a:latin typeface="리디바탕" panose="020B0600000101010101" pitchFamily="34" charset="-127"/>
                <a:ea typeface="리디바탕" panose="020B0600000101010101" pitchFamily="34" charset="-127"/>
              </a:rPr>
              <a:t>궁금한 점</a:t>
            </a:r>
            <a:r>
              <a:rPr lang="en-US" altLang="ko-KR" sz="1500" b="1" dirty="0"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ko-KR" altLang="en-US" sz="1500" b="1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318832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6590592"/>
            <a:ext cx="12192000" cy="26740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46304" y="0"/>
            <a:ext cx="6766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595959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sz="4000" dirty="0">
              <a:solidFill>
                <a:srgbClr val="595959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60120" y="123110"/>
            <a:ext cx="3276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>
                <a:solidFill>
                  <a:srgbClr val="595959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HorizonNet</a:t>
            </a:r>
            <a:r>
              <a:rPr lang="en-US" altLang="ko-KR" sz="2400" dirty="0">
                <a:solidFill>
                  <a:srgbClr val="595959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- </a:t>
            </a:r>
            <a:r>
              <a:rPr lang="ko-KR" altLang="en-US" sz="2400" dirty="0">
                <a:solidFill>
                  <a:srgbClr val="595959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소개</a:t>
            </a:r>
            <a:endParaRPr lang="en-US" altLang="ko-KR" sz="2400" dirty="0">
              <a:solidFill>
                <a:srgbClr val="595959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06CD5514-4211-40C7-9056-359776F0CA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632" y="1575531"/>
            <a:ext cx="6622839" cy="3720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C8B862-36DD-4AB3-B0A7-6641FB725848}"/>
              </a:ext>
            </a:extLst>
          </p:cNvPr>
          <p:cNvSpPr txBox="1"/>
          <p:nvPr/>
        </p:nvSpPr>
        <p:spPr>
          <a:xfrm>
            <a:off x="7354359" y="1919219"/>
            <a:ext cx="4639521" cy="24329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300000"/>
              </a:lnSpc>
              <a:buFont typeface="+mj-lt"/>
              <a:buAutoNum type="arabicPeriod"/>
            </a:pPr>
            <a:r>
              <a:rPr lang="ko-KR" altLang="en-US" dirty="0">
                <a:latin typeface="리디바탕" panose="020B0600000101010101" pitchFamily="34" charset="-127"/>
                <a:ea typeface="리디바탕" panose="020B0600000101010101" pitchFamily="34" charset="-127"/>
              </a:rPr>
              <a:t>수직 보정 전처리를 통해 </a:t>
            </a:r>
            <a:r>
              <a:rPr lang="en-US" altLang="ko-KR" dirty="0">
                <a:latin typeface="리디바탕" panose="020B0600000101010101" pitchFamily="34" charset="-127"/>
                <a:ea typeface="리디바탕" panose="020B0600000101010101" pitchFamily="34" charset="-127"/>
              </a:rPr>
              <a:t>1D Layout </a:t>
            </a:r>
            <a:r>
              <a:rPr lang="ko-KR" altLang="en-US" dirty="0">
                <a:latin typeface="리디바탕" panose="020B0600000101010101" pitchFamily="34" charset="-127"/>
                <a:ea typeface="리디바탕" panose="020B0600000101010101" pitchFamily="34" charset="-127"/>
              </a:rPr>
              <a:t>표현</a:t>
            </a:r>
            <a:endParaRPr lang="en-US" altLang="ko-KR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342900" indent="-342900">
              <a:lnSpc>
                <a:spcPct val="300000"/>
              </a:lnSpc>
              <a:buFont typeface="+mj-lt"/>
              <a:buAutoNum type="arabicPeriod"/>
            </a:pPr>
            <a:r>
              <a:rPr lang="ko-KR" altLang="en-US" dirty="0">
                <a:latin typeface="리디바탕" panose="020B0600000101010101" pitchFamily="34" charset="-127"/>
                <a:ea typeface="리디바탕" panose="020B0600000101010101" pitchFamily="34" charset="-127"/>
              </a:rPr>
              <a:t>특징 추출</a:t>
            </a:r>
            <a:endParaRPr lang="en-US" altLang="ko-KR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342900" indent="-342900">
              <a:lnSpc>
                <a:spcPct val="300000"/>
              </a:lnSpc>
              <a:buFont typeface="+mj-lt"/>
              <a:buAutoNum type="arabicPeriod"/>
            </a:pPr>
            <a:r>
              <a:rPr lang="en-US" altLang="ko-KR" dirty="0">
                <a:latin typeface="리디바탕" panose="020B0600000101010101" pitchFamily="34" charset="-127"/>
                <a:ea typeface="리디바탕" panose="020B0600000101010101" pitchFamily="34" charset="-127"/>
              </a:rPr>
              <a:t>Post-Processing</a:t>
            </a:r>
            <a:endParaRPr lang="ko-KR" altLang="en-US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144546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6590592"/>
            <a:ext cx="12192000" cy="26740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46304" y="0"/>
            <a:ext cx="6766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595959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sz="4000" dirty="0">
              <a:solidFill>
                <a:srgbClr val="595959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60119" y="123110"/>
            <a:ext cx="90881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>
                <a:solidFill>
                  <a:srgbClr val="595959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HorizonNet</a:t>
            </a:r>
            <a:r>
              <a:rPr lang="en-US" altLang="ko-KR" sz="2400" dirty="0">
                <a:solidFill>
                  <a:srgbClr val="595959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- </a:t>
            </a:r>
            <a:r>
              <a:rPr lang="en-US" altLang="ko-KR" sz="1600" b="0" i="0" dirty="0">
                <a:solidFill>
                  <a:srgbClr val="052E6B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  <a:sym typeface="Wingdings" panose="05000000000000000000" pitchFamily="2" charset="2"/>
              </a:rPr>
              <a:t>❶ 1D Layout Representation + </a:t>
            </a:r>
            <a:r>
              <a:rPr lang="en-US" altLang="ko-KR" sz="160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  <a:sym typeface="Wingdings" panose="05000000000000000000" pitchFamily="2" charset="2"/>
              </a:rPr>
              <a:t>❷</a:t>
            </a:r>
            <a:r>
              <a:rPr lang="en-US" altLang="ko-KR" sz="1600" b="0" i="0" dirty="0">
                <a:solidFill>
                  <a:srgbClr val="052E6B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  <a:sym typeface="Wingdings" panose="05000000000000000000" pitchFamily="2" charset="2"/>
              </a:rPr>
              <a:t> </a:t>
            </a:r>
            <a:r>
              <a:rPr lang="ko-KR" altLang="en-US" sz="160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  <a:sym typeface="Wingdings" panose="05000000000000000000" pitchFamily="2" charset="2"/>
              </a:rPr>
              <a:t>특징 추출</a:t>
            </a:r>
            <a:r>
              <a:rPr lang="en-US" altLang="ko-KR" sz="160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  <a:sym typeface="Wingdings" panose="05000000000000000000" pitchFamily="2" charset="2"/>
              </a:rPr>
              <a:t>(feature extractor)</a:t>
            </a:r>
            <a:endParaRPr lang="en-US" altLang="ko-KR" sz="2400" dirty="0">
              <a:solidFill>
                <a:srgbClr val="595959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8BCE6A-165A-4FF0-94E1-A3FF8F86096C}"/>
              </a:ext>
            </a:extLst>
          </p:cNvPr>
          <p:cNvSpPr txBox="1"/>
          <p:nvPr/>
        </p:nvSpPr>
        <p:spPr>
          <a:xfrm>
            <a:off x="264241" y="980347"/>
            <a:ext cx="11300230" cy="1320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입력으로 받은 파노라마 사진을 수직 보정하여 소실점과 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edge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를 찾는다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ResNet50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과 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LSTM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을 이용하여 훈련된 모델로 사진의 특징을 추출하여 천장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-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벽 경계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바닥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-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벽 경계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벽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-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벽 경계가 표시된 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1D Layout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을 도출한다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BF185E91-8D76-40EC-BF8E-EF2770118C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390" y="2696280"/>
            <a:ext cx="7768942" cy="2904108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8EC02255-DA7C-40FC-9754-5CB14F511A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8428" y="2787327"/>
            <a:ext cx="3435058" cy="208733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5DEA482-A1CA-4B81-90B5-9274987C1FE5}"/>
                  </a:ext>
                </a:extLst>
              </p:cNvPr>
              <p:cNvSpPr txBox="1"/>
              <p:nvPr/>
            </p:nvSpPr>
            <p:spPr>
              <a:xfrm>
                <a:off x="9616811" y="4874659"/>
                <a:ext cx="1670797" cy="9132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</m:ctrlPr>
                      </m:sSubPr>
                      <m:e>
                        <m:r>
                          <a:rPr lang="en-US" altLang="ko-KR" sz="12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𝑦</m:t>
                        </m:r>
                      </m:e>
                      <m:sub>
                        <m:r>
                          <a:rPr lang="en-US" altLang="ko-KR" sz="12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altLang="ko-KR" sz="1200" dirty="0">
                    <a:solidFill>
                      <a:schemeClr val="tx1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: </a:t>
                </a:r>
                <a:r>
                  <a:rPr lang="ko-KR" altLang="en-US" sz="1200" dirty="0">
                    <a:solidFill>
                      <a:schemeClr val="tx1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천장</a:t>
                </a:r>
                <a:r>
                  <a:rPr lang="en-US" altLang="ko-KR" sz="1200" dirty="0">
                    <a:solidFill>
                      <a:schemeClr val="tx1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-</a:t>
                </a:r>
                <a:r>
                  <a:rPr lang="ko-KR" altLang="en-US" sz="1200" dirty="0">
                    <a:solidFill>
                      <a:schemeClr val="tx1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벽 경계</a:t>
                </a:r>
                <a:endParaRPr lang="en-US" altLang="ko-KR" sz="1200" dirty="0">
                  <a:solidFill>
                    <a:schemeClr val="tx1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</m:ctrlPr>
                      </m:sSubPr>
                      <m:e>
                        <m:r>
                          <a:rPr lang="en-US" altLang="ko-KR" sz="12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𝑦</m:t>
                        </m:r>
                      </m:e>
                      <m:sub>
                        <m:r>
                          <a:rPr lang="en-US" altLang="ko-KR" sz="12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altLang="ko-KR" sz="1200" dirty="0">
                    <a:solidFill>
                      <a:schemeClr val="tx1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: </a:t>
                </a:r>
                <a:r>
                  <a:rPr lang="ko-KR" altLang="en-US" sz="1200" dirty="0">
                    <a:solidFill>
                      <a:schemeClr val="tx1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바닥</a:t>
                </a:r>
                <a:r>
                  <a:rPr lang="en-US" altLang="ko-KR" sz="1200" dirty="0">
                    <a:solidFill>
                      <a:schemeClr val="tx1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-</a:t>
                </a:r>
                <a:r>
                  <a:rPr lang="ko-KR" altLang="en-US" sz="1200" dirty="0">
                    <a:solidFill>
                      <a:schemeClr val="tx1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벽 경계</a:t>
                </a:r>
                <a:endParaRPr lang="en-US" altLang="ko-KR" sz="1200" dirty="0">
                  <a:solidFill>
                    <a:schemeClr val="tx1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</m:ctrlPr>
                      </m:sSubPr>
                      <m:e>
                        <m:r>
                          <a:rPr lang="en-US" altLang="ko-KR" sz="12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𝑦</m:t>
                        </m:r>
                      </m:e>
                      <m:sub>
                        <m:r>
                          <a:rPr lang="en-US" altLang="ko-KR" sz="12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𝑤</m:t>
                        </m:r>
                      </m:sub>
                    </m:sSub>
                  </m:oMath>
                </a14:m>
                <a:r>
                  <a:rPr lang="en-US" altLang="ko-KR" sz="1200" dirty="0">
                    <a:solidFill>
                      <a:schemeClr val="tx1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: </a:t>
                </a:r>
                <a:r>
                  <a:rPr lang="ko-KR" altLang="en-US" sz="1200" dirty="0">
                    <a:solidFill>
                      <a:schemeClr val="tx1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벽</a:t>
                </a:r>
                <a:r>
                  <a:rPr lang="en-US" altLang="ko-KR" sz="1200" dirty="0">
                    <a:solidFill>
                      <a:schemeClr val="tx1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-</a:t>
                </a:r>
                <a:r>
                  <a:rPr lang="ko-KR" altLang="en-US" sz="1200" dirty="0">
                    <a:solidFill>
                      <a:schemeClr val="tx1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벽 경계</a:t>
                </a: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5DEA482-A1CA-4B81-90B5-9274987C1F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6811" y="4874659"/>
                <a:ext cx="1670797" cy="913263"/>
              </a:xfrm>
              <a:prstGeom prst="rect">
                <a:avLst/>
              </a:prstGeom>
              <a:blipFill>
                <a:blip r:embed="rId4"/>
                <a:stretch>
                  <a:fillRect b="-469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919CF059-80BF-4010-B1CF-C2B1E4BA332B}"/>
              </a:ext>
            </a:extLst>
          </p:cNvPr>
          <p:cNvSpPr txBox="1"/>
          <p:nvPr/>
        </p:nvSpPr>
        <p:spPr>
          <a:xfrm>
            <a:off x="8957569" y="2417995"/>
            <a:ext cx="2509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리디바탕" panose="020B0600000101010101" pitchFamily="34" charset="-127"/>
                <a:ea typeface="리디바탕" panose="020B0600000101010101" pitchFamily="34" charset="-127"/>
              </a:rPr>
              <a:t>[1D Layout]</a:t>
            </a:r>
            <a:endParaRPr lang="ko-KR" altLang="en-US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06238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6590592"/>
            <a:ext cx="12192000" cy="26740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46304" y="0"/>
            <a:ext cx="6766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595959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sz="4000" dirty="0">
              <a:solidFill>
                <a:srgbClr val="595959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60119" y="123110"/>
            <a:ext cx="90881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>
                <a:solidFill>
                  <a:srgbClr val="595959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HorizonNet</a:t>
            </a:r>
            <a:r>
              <a:rPr lang="en-US" altLang="ko-KR" sz="2400" dirty="0">
                <a:solidFill>
                  <a:srgbClr val="595959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- </a:t>
            </a:r>
            <a:r>
              <a:rPr lang="en-US" altLang="ko-KR" sz="1600" dirty="0">
                <a:solidFill>
                  <a:srgbClr val="052E6B"/>
                </a:solidFill>
                <a:latin typeface="서울한강체 M" panose="02020503020101020101" pitchFamily="18" charset="-127"/>
                <a:ea typeface="서울한강체 M" panose="02020503020101020101" pitchFamily="18" charset="-127"/>
                <a:sym typeface="Wingdings" panose="05000000000000000000" pitchFamily="2" charset="2"/>
              </a:rPr>
              <a:t>❸</a:t>
            </a:r>
            <a:r>
              <a:rPr lang="en-US" altLang="ko-KR" sz="1600" b="0" i="0" dirty="0">
                <a:solidFill>
                  <a:srgbClr val="052E6B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  <a:sym typeface="Wingdings" panose="05000000000000000000" pitchFamily="2" charset="2"/>
              </a:rPr>
              <a:t> Post-processing</a:t>
            </a:r>
            <a:endParaRPr lang="en-US" altLang="ko-KR" sz="2400" dirty="0">
              <a:solidFill>
                <a:srgbClr val="595959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C57747A-1ECA-413C-9C92-0193F0F4FC2A}"/>
              </a:ext>
            </a:extLst>
          </p:cNvPr>
          <p:cNvSpPr txBox="1"/>
          <p:nvPr/>
        </p:nvSpPr>
        <p:spPr>
          <a:xfrm>
            <a:off x="407077" y="649451"/>
            <a:ext cx="4913869" cy="6140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리디바탕" panose="020B0600000101010101" pitchFamily="34" charset="-127"/>
                <a:ea typeface="리디바탕" panose="020B0600000101010101" pitchFamily="34" charset="-127"/>
              </a:rPr>
              <a:t>Manhattan World </a:t>
            </a:r>
            <a:r>
              <a:rPr lang="ko-KR" altLang="en-US" sz="12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리디바탕" panose="020B0600000101010101" pitchFamily="34" charset="-127"/>
                <a:ea typeface="리디바탕" panose="020B0600000101010101" pitchFamily="34" charset="-127"/>
              </a:rPr>
              <a:t>가정으로 바닥 천장</a:t>
            </a:r>
            <a:r>
              <a:rPr lang="en-US" altLang="ko-KR" sz="12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2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리디바탕" panose="020B0600000101010101" pitchFamily="34" charset="-127"/>
                <a:ea typeface="리디바탕" panose="020B0600000101010101" pitchFamily="34" charset="-127"/>
              </a:rPr>
              <a:t>벽면을 복구</a:t>
            </a:r>
            <a:r>
              <a:rPr lang="en-US" altLang="ko-KR" sz="12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리디바탕" panose="020B0600000101010101" pitchFamily="34" charset="-127"/>
                <a:ea typeface="리디바탕" panose="020B0600000101010101" pitchFamily="34" charset="-127"/>
              </a:rPr>
              <a:t>공식을 통해 천장</a:t>
            </a:r>
            <a:r>
              <a:rPr lang="en-US" altLang="ko-KR" sz="12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리디바탕" panose="020B0600000101010101" pitchFamily="34" charset="-127"/>
                <a:ea typeface="리디바탕" panose="020B0600000101010101" pitchFamily="34" charset="-127"/>
              </a:rPr>
              <a:t>-</a:t>
            </a:r>
            <a:r>
              <a:rPr lang="ko-KR" altLang="en-US" sz="12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리디바탕" panose="020B0600000101010101" pitchFamily="34" charset="-127"/>
                <a:ea typeface="리디바탕" panose="020B0600000101010101" pitchFamily="34" charset="-127"/>
              </a:rPr>
              <a:t>바닥 거리를 계산한 후 벽면을 복구함</a:t>
            </a:r>
            <a:r>
              <a:rPr lang="en-US" altLang="ko-KR" sz="12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98E900D5-509D-4F90-A816-5A266EFA0F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0948" y="2667978"/>
            <a:ext cx="3745615" cy="2917346"/>
          </a:xfrm>
          <a:prstGeom prst="rect">
            <a:avLst/>
          </a:prstGeom>
          <a:noFill/>
          <a:ln>
            <a:solidFill>
              <a:srgbClr val="CBC3B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id="{C9E28CCD-93FD-49C1-8266-7CCC59F5D2CD}"/>
              </a:ext>
            </a:extLst>
          </p:cNvPr>
          <p:cNvCxnSpPr>
            <a:cxnSpLocks/>
          </p:cNvCxnSpPr>
          <p:nvPr/>
        </p:nvCxnSpPr>
        <p:spPr>
          <a:xfrm rot="16200000" flipV="1">
            <a:off x="2224918" y="2631833"/>
            <a:ext cx="794416" cy="504053"/>
          </a:xfrm>
          <a:prstGeom prst="bentConnector3">
            <a:avLst>
              <a:gd name="adj1" fmla="val 670"/>
            </a:avLst>
          </a:prstGeom>
          <a:ln w="3175">
            <a:solidFill>
              <a:srgbClr val="CBC3B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C07A94F5-EA03-4424-9634-5FACDE485BB7}"/>
              </a:ext>
            </a:extLst>
          </p:cNvPr>
          <p:cNvCxnSpPr>
            <a:cxnSpLocks/>
            <a:endCxn id="18" idx="1"/>
          </p:cNvCxnSpPr>
          <p:nvPr/>
        </p:nvCxnSpPr>
        <p:spPr>
          <a:xfrm rot="5400000" flipH="1" flipV="1">
            <a:off x="5618281" y="1613377"/>
            <a:ext cx="1172485" cy="684080"/>
          </a:xfrm>
          <a:prstGeom prst="bentConnector2">
            <a:avLst/>
          </a:prstGeom>
          <a:ln w="3175">
            <a:solidFill>
              <a:srgbClr val="CBC3B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A11BB3EB-5720-4AE8-9234-67DD16BCAB58}"/>
              </a:ext>
            </a:extLst>
          </p:cNvPr>
          <p:cNvCxnSpPr>
            <a:cxnSpLocks/>
          </p:cNvCxnSpPr>
          <p:nvPr/>
        </p:nvCxnSpPr>
        <p:spPr>
          <a:xfrm>
            <a:off x="6474555" y="4793236"/>
            <a:ext cx="504056" cy="0"/>
          </a:xfrm>
          <a:prstGeom prst="straightConnector1">
            <a:avLst/>
          </a:prstGeom>
          <a:ln w="3175">
            <a:solidFill>
              <a:srgbClr val="CBC3B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13C1F37-C73E-4752-971E-D72655BA2826}"/>
              </a:ext>
            </a:extLst>
          </p:cNvPr>
          <p:cNvSpPr/>
          <p:nvPr/>
        </p:nvSpPr>
        <p:spPr>
          <a:xfrm>
            <a:off x="6546563" y="1138341"/>
            <a:ext cx="5331210" cy="461665"/>
          </a:xfrm>
          <a:prstGeom prst="rect">
            <a:avLst/>
          </a:prstGeom>
          <a:noFill/>
          <a:ln w="3175">
            <a:solidFill>
              <a:srgbClr val="CBC3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>
                <a:solidFill>
                  <a:srgbClr val="85858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2. </a:t>
            </a:r>
            <a:r>
              <a:rPr lang="ko-KR" altLang="en-US" sz="1050" dirty="0">
                <a:solidFill>
                  <a:srgbClr val="85858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각 벽면에서 </a:t>
            </a:r>
            <a:r>
              <a:rPr lang="en-US" altLang="ko-KR" sz="1050" dirty="0">
                <a:solidFill>
                  <a:srgbClr val="85858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PCA </a:t>
            </a:r>
            <a:r>
              <a:rPr lang="ko-KR" altLang="en-US" sz="1050" dirty="0">
                <a:solidFill>
                  <a:srgbClr val="85858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벡터를 얻고</a:t>
            </a:r>
            <a:r>
              <a:rPr lang="en-US" altLang="ko-KR" sz="1050" dirty="0">
                <a:solidFill>
                  <a:srgbClr val="85858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50" dirty="0">
                <a:solidFill>
                  <a:srgbClr val="85858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벡터의 평균 화된 각도로 전체 평면을 회전시킴</a:t>
            </a:r>
            <a:r>
              <a:rPr lang="en-US" altLang="ko-KR" sz="1050" dirty="0">
                <a:solidFill>
                  <a:srgbClr val="85858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endParaRPr lang="en-US" altLang="ko-KR" sz="1400" dirty="0">
              <a:solidFill>
                <a:srgbClr val="858585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7539EBD-ECE7-49DD-A180-4ECD93A46866}"/>
              </a:ext>
            </a:extLst>
          </p:cNvPr>
          <p:cNvSpPr/>
          <p:nvPr/>
        </p:nvSpPr>
        <p:spPr>
          <a:xfrm>
            <a:off x="568698" y="1731322"/>
            <a:ext cx="3745615" cy="755330"/>
          </a:xfrm>
          <a:prstGeom prst="rect">
            <a:avLst/>
          </a:prstGeom>
          <a:noFill/>
          <a:ln w="3175">
            <a:solidFill>
              <a:srgbClr val="CBC3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>
                <a:solidFill>
                  <a:srgbClr val="85858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1. </a:t>
            </a:r>
            <a:r>
              <a:rPr lang="ko-KR" altLang="en-US" sz="1050" dirty="0">
                <a:solidFill>
                  <a:srgbClr val="85858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빨간 선 </a:t>
            </a:r>
            <a:r>
              <a:rPr lang="en-US" altLang="ko-KR" sz="1050" dirty="0">
                <a:solidFill>
                  <a:srgbClr val="85858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050" dirty="0">
                <a:solidFill>
                  <a:srgbClr val="85858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구해진 천장</a:t>
            </a:r>
            <a:r>
              <a:rPr lang="en-US" altLang="ko-KR" sz="1050" dirty="0">
                <a:solidFill>
                  <a:srgbClr val="85858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-</a:t>
            </a:r>
            <a:r>
              <a:rPr lang="ko-KR" altLang="en-US" sz="1050" dirty="0">
                <a:solidFill>
                  <a:srgbClr val="85858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벽의 경계</a:t>
            </a:r>
            <a:endParaRPr lang="en-US" altLang="ko-KR" sz="1050" dirty="0">
              <a:solidFill>
                <a:srgbClr val="858585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r>
              <a:rPr lang="ko-KR" altLang="en-US" sz="1050" dirty="0">
                <a:solidFill>
                  <a:srgbClr val="85858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   녹색 선 </a:t>
            </a:r>
            <a:r>
              <a:rPr lang="en-US" altLang="ko-KR" sz="1050" dirty="0">
                <a:solidFill>
                  <a:srgbClr val="85858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050" dirty="0">
                <a:solidFill>
                  <a:srgbClr val="85858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눈에 띄는 모서리를 여러 부분으로 나눈 것</a:t>
            </a:r>
            <a:endParaRPr lang="en-US" altLang="ko-KR" sz="1050" dirty="0">
              <a:solidFill>
                <a:srgbClr val="858585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C76D6CD-156B-412C-911E-6E3DDCD9EBFD}"/>
              </a:ext>
            </a:extLst>
          </p:cNvPr>
          <p:cNvSpPr/>
          <p:nvPr/>
        </p:nvSpPr>
        <p:spPr>
          <a:xfrm>
            <a:off x="6978611" y="1912916"/>
            <a:ext cx="4899162" cy="4189954"/>
          </a:xfrm>
          <a:prstGeom prst="rect">
            <a:avLst/>
          </a:prstGeom>
          <a:noFill/>
          <a:ln w="3175">
            <a:solidFill>
              <a:srgbClr val="CBC3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altLang="ko-KR" sz="800" b="1" dirty="0">
              <a:solidFill>
                <a:srgbClr val="858585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r>
              <a:rPr lang="en-US" altLang="ko-KR" sz="1400" b="1" dirty="0">
                <a:solidFill>
                  <a:srgbClr val="85858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3. </a:t>
            </a:r>
            <a:r>
              <a:rPr lang="ko-KR" altLang="en-US" sz="1050" dirty="0">
                <a:solidFill>
                  <a:srgbClr val="85858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벽면에 대해서 </a:t>
            </a:r>
            <a:r>
              <a:rPr lang="en-US" altLang="ko-KR" sz="1050" dirty="0">
                <a:solidFill>
                  <a:srgbClr val="85858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XZ</a:t>
            </a:r>
            <a:r>
              <a:rPr lang="ko-KR" altLang="en-US" sz="1050" dirty="0">
                <a:solidFill>
                  <a:srgbClr val="85858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축과 수직인 벽에 투표를 하여 투표에서 가장 많은 표를 얻은 벽이 선택됨</a:t>
            </a:r>
            <a:r>
              <a:rPr lang="en-US" altLang="ko-KR" sz="1050" dirty="0">
                <a:solidFill>
                  <a:srgbClr val="85858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  <a:p>
            <a:endParaRPr lang="en-US" altLang="ko-KR" sz="800" dirty="0">
              <a:solidFill>
                <a:srgbClr val="858585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50" dirty="0">
                <a:solidFill>
                  <a:srgbClr val="85858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투표를 할 때는 </a:t>
            </a:r>
            <a:r>
              <a:rPr lang="en-US" altLang="ko-KR" sz="1050" dirty="0">
                <a:solidFill>
                  <a:srgbClr val="85858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Cuboid </a:t>
            </a:r>
            <a:r>
              <a:rPr lang="ko-KR" altLang="en-US" sz="1050" dirty="0">
                <a:solidFill>
                  <a:srgbClr val="85858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형태의 방과 </a:t>
            </a:r>
            <a:r>
              <a:rPr lang="en-US" altLang="ko-KR" sz="1050" dirty="0">
                <a:solidFill>
                  <a:srgbClr val="85858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Non-Cuboid </a:t>
            </a:r>
            <a:r>
              <a:rPr lang="ko-KR" altLang="en-US" sz="1050" dirty="0">
                <a:solidFill>
                  <a:srgbClr val="85858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형태의 방으로 나뉘어 진행됨</a:t>
            </a:r>
            <a:r>
              <a:rPr lang="en-US" altLang="ko-KR" sz="1050" dirty="0">
                <a:solidFill>
                  <a:srgbClr val="85858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r>
              <a:rPr lang="en-US" altLang="ko-KR" sz="1000" dirty="0">
                <a:solidFill>
                  <a:srgbClr val="858585"/>
                </a:solidFill>
                <a:latin typeface="리디바탕" panose="020B0600000101010101" pitchFamily="34" charset="-127"/>
                <a:ea typeface="리디바탕" panose="020B0600000101010101" pitchFamily="34" charset="-127"/>
                <a:sym typeface="Wingdings" panose="05000000000000000000" pitchFamily="2" charset="2"/>
              </a:rPr>
              <a:t> </a:t>
            </a:r>
            <a:r>
              <a:rPr lang="ko-KR" altLang="en-US" sz="1000" dirty="0">
                <a:solidFill>
                  <a:srgbClr val="85858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구조에 따른 벽면의 개수에 차이가 존재하고</a:t>
            </a:r>
            <a:r>
              <a:rPr lang="en-US" altLang="ko-KR" sz="1000" dirty="0">
                <a:solidFill>
                  <a:srgbClr val="85858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Non-Cuboid</a:t>
            </a:r>
            <a:r>
              <a:rPr lang="ko-KR" altLang="en-US" sz="1000" dirty="0">
                <a:solidFill>
                  <a:srgbClr val="85858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 구조에서 두가지의 특이점이 존재하기 때문</a:t>
            </a:r>
            <a:endParaRPr lang="en-US" altLang="ko-KR" sz="1000" dirty="0">
              <a:solidFill>
                <a:srgbClr val="858585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050" dirty="0">
              <a:solidFill>
                <a:srgbClr val="858585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050" dirty="0">
              <a:solidFill>
                <a:srgbClr val="858585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050" dirty="0">
              <a:solidFill>
                <a:srgbClr val="858585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050" dirty="0">
              <a:solidFill>
                <a:srgbClr val="858585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050" dirty="0">
              <a:solidFill>
                <a:srgbClr val="858585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endParaRPr lang="en-US" altLang="ko-KR" sz="800" dirty="0">
              <a:solidFill>
                <a:srgbClr val="858585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50" dirty="0">
                <a:solidFill>
                  <a:srgbClr val="858585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『Non-Cuboid </a:t>
            </a:r>
            <a:r>
              <a:rPr lang="ko-KR" altLang="en-US" sz="1050" dirty="0">
                <a:solidFill>
                  <a:srgbClr val="858585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구조에서 두가지 특이점</a:t>
            </a:r>
            <a:r>
              <a:rPr lang="en-US" altLang="ko-KR" sz="1050" dirty="0">
                <a:solidFill>
                  <a:srgbClr val="858585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』</a:t>
            </a:r>
          </a:p>
          <a:p>
            <a:endParaRPr lang="en-US" altLang="ko-KR" sz="800" dirty="0">
              <a:solidFill>
                <a:srgbClr val="858585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+mj-lt"/>
              <a:buAutoNum type="romanUcPeriod"/>
            </a:pPr>
            <a:r>
              <a:rPr lang="ko-KR" altLang="en-US" sz="1000" dirty="0">
                <a:solidFill>
                  <a:srgbClr val="85858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가려져서 보이지 않는 코너가 존재하는 경우</a:t>
            </a:r>
            <a:endParaRPr lang="en-US" altLang="ko-KR" sz="1000" dirty="0">
              <a:solidFill>
                <a:srgbClr val="858585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+mj-lt"/>
              <a:buAutoNum type="romanUcPeriod"/>
            </a:pPr>
            <a:r>
              <a:rPr lang="ko-KR" altLang="en-US" sz="1000" dirty="0">
                <a:solidFill>
                  <a:srgbClr val="85858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코너가 존재하지 않고 훈련된 모델이 코너가 없다고 판단한 경우</a:t>
            </a:r>
            <a:r>
              <a:rPr lang="en-US" altLang="ko-KR" sz="1000" dirty="0">
                <a:solidFill>
                  <a:srgbClr val="85858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  <a:p>
            <a:pPr marL="285750" indent="-285750">
              <a:buFont typeface="+mj-lt"/>
              <a:buAutoNum type="romanUcPeriod"/>
            </a:pPr>
            <a:endParaRPr lang="en-US" altLang="ko-KR" sz="800" dirty="0">
              <a:solidFill>
                <a:srgbClr val="858585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50" dirty="0">
                <a:solidFill>
                  <a:srgbClr val="85858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 두 경우에는 기존과 같이 벽에 투표하지 않고 두 개의 두드러진 모서리와 두 개의 벽의 위치에 따라 코너를 추가하는 특별한 방식을 사용한다</a:t>
            </a:r>
            <a:r>
              <a:rPr lang="en-US" altLang="ko-KR" sz="1050" dirty="0">
                <a:solidFill>
                  <a:srgbClr val="85858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endParaRPr lang="en-US" altLang="ko-KR" sz="1050" dirty="0">
              <a:solidFill>
                <a:srgbClr val="858585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21" name="Picture 4">
            <a:extLst>
              <a:ext uri="{FF2B5EF4-FFF2-40B4-BE49-F238E27FC236}">
                <a16:creationId xmlns:a16="http://schemas.microsoft.com/office/drawing/2014/main" id="{53607E65-3E20-4FCC-B2DE-DDEFEE72C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4755" y="3353076"/>
            <a:ext cx="2521795" cy="1151931"/>
          </a:xfrm>
          <a:prstGeom prst="rect">
            <a:avLst/>
          </a:prstGeom>
          <a:noFill/>
          <a:ln>
            <a:solidFill>
              <a:srgbClr val="CBC3B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A46276D8-E623-4E80-9306-385F4C3D4B0C}"/>
              </a:ext>
            </a:extLst>
          </p:cNvPr>
          <p:cNvSpPr/>
          <p:nvPr/>
        </p:nvSpPr>
        <p:spPr>
          <a:xfrm>
            <a:off x="192023" y="4427615"/>
            <a:ext cx="2250080" cy="731242"/>
          </a:xfrm>
          <a:prstGeom prst="rect">
            <a:avLst/>
          </a:prstGeom>
          <a:noFill/>
          <a:ln w="3175">
            <a:solidFill>
              <a:srgbClr val="CBC3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>
                <a:solidFill>
                  <a:srgbClr val="85858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4. </a:t>
            </a:r>
            <a:r>
              <a:rPr lang="ko-KR" altLang="en-US" sz="1050" dirty="0">
                <a:solidFill>
                  <a:srgbClr val="85858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투표하여 결정된 천장</a:t>
            </a:r>
            <a:r>
              <a:rPr lang="en-US" altLang="ko-KR" sz="1050" dirty="0">
                <a:solidFill>
                  <a:srgbClr val="85858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50" dirty="0">
                <a:solidFill>
                  <a:srgbClr val="85858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바닥</a:t>
            </a:r>
            <a:r>
              <a:rPr lang="en-US" altLang="ko-KR" sz="1050" dirty="0">
                <a:solidFill>
                  <a:srgbClr val="85858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50" dirty="0">
                <a:solidFill>
                  <a:srgbClr val="85858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벽을 기준으로 </a:t>
            </a:r>
            <a:r>
              <a:rPr lang="en-US" altLang="ko-KR" sz="1050" dirty="0">
                <a:solidFill>
                  <a:srgbClr val="85858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3D Room</a:t>
            </a:r>
            <a:r>
              <a:rPr lang="ko-KR" altLang="en-US" sz="1050" dirty="0">
                <a:solidFill>
                  <a:srgbClr val="85858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 복원된다</a:t>
            </a:r>
            <a:r>
              <a:rPr lang="en-US" altLang="ko-KR" sz="1050" dirty="0">
                <a:solidFill>
                  <a:srgbClr val="85858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8C80709B-A7EA-402D-B3FE-94EB0C5869F1}"/>
              </a:ext>
            </a:extLst>
          </p:cNvPr>
          <p:cNvCxnSpPr>
            <a:cxnSpLocks/>
            <a:endCxn id="22" idx="3"/>
          </p:cNvCxnSpPr>
          <p:nvPr/>
        </p:nvCxnSpPr>
        <p:spPr>
          <a:xfrm flipH="1">
            <a:off x="2442103" y="4793236"/>
            <a:ext cx="358846" cy="0"/>
          </a:xfrm>
          <a:prstGeom prst="straightConnector1">
            <a:avLst/>
          </a:prstGeom>
          <a:ln w="3175">
            <a:solidFill>
              <a:srgbClr val="CBC3B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057CC838-0FD4-4940-BA04-FCC4F14926FB}"/>
              </a:ext>
            </a:extLst>
          </p:cNvPr>
          <p:cNvSpPr txBox="1"/>
          <p:nvPr/>
        </p:nvSpPr>
        <p:spPr>
          <a:xfrm>
            <a:off x="242038" y="6350939"/>
            <a:ext cx="96805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리디바탕" panose="020B0600000101010101" pitchFamily="34" charset="-127"/>
                <a:ea typeface="리디바탕" panose="020B0600000101010101" pitchFamily="34" charset="-127"/>
              </a:rPr>
              <a:t>PCA : </a:t>
            </a:r>
            <a:r>
              <a:rPr lang="ko-KR" altLang="en-US" sz="1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리디바탕" panose="020B0600000101010101" pitchFamily="34" charset="-127"/>
                <a:ea typeface="리디바탕" panose="020B0600000101010101" pitchFamily="34" charset="-127"/>
              </a:rPr>
              <a:t>분산이 가장 큰 방향이 가장 주된 방향이라고 가정</a:t>
            </a:r>
            <a:r>
              <a:rPr lang="en-US" altLang="ko-KR" sz="1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리디바탕" panose="020B0600000101010101" pitchFamily="34" charset="-127"/>
                <a:ea typeface="리디바탕" panose="020B0600000101010101" pitchFamily="34" charset="-127"/>
              </a:rPr>
              <a:t>다차원의 데이터 분포를 가장 잘 표현하는 성분들을 찾아 주기 위함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7101386-77C1-4030-9E4E-75C11285F7AE}"/>
              </a:ext>
            </a:extLst>
          </p:cNvPr>
          <p:cNvSpPr/>
          <p:nvPr/>
        </p:nvSpPr>
        <p:spPr>
          <a:xfrm>
            <a:off x="196319" y="6402377"/>
            <a:ext cx="45719" cy="18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A215DEF-ABC8-4974-A368-BDACE57C8C60}"/>
              </a:ext>
            </a:extLst>
          </p:cNvPr>
          <p:cNvSpPr txBox="1"/>
          <p:nvPr/>
        </p:nvSpPr>
        <p:spPr>
          <a:xfrm>
            <a:off x="242038" y="6130958"/>
            <a:ext cx="801545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리디바탕" panose="020B0600000101010101" pitchFamily="34" charset="-127"/>
                <a:ea typeface="리디바탕" panose="020B0600000101010101" pitchFamily="34" charset="-127"/>
              </a:rPr>
              <a:t>Cuboid : </a:t>
            </a:r>
            <a:r>
              <a:rPr lang="ko-KR" altLang="en-US" sz="1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리디바탕" panose="020B0600000101010101" pitchFamily="34" charset="-127"/>
                <a:ea typeface="리디바탕" panose="020B0600000101010101" pitchFamily="34" charset="-127"/>
              </a:rPr>
              <a:t>직육면체의 형태</a:t>
            </a:r>
            <a:endParaRPr lang="en-US" altLang="ko-KR" sz="1000" dirty="0">
              <a:ln>
                <a:solidFill>
                  <a:schemeClr val="tx1">
                    <a:alpha val="30000"/>
                  </a:schemeClr>
                </a:solidFill>
              </a:ln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D240C211-BF2D-437D-B22F-4F19610EF1BA}"/>
              </a:ext>
            </a:extLst>
          </p:cNvPr>
          <p:cNvSpPr/>
          <p:nvPr/>
        </p:nvSpPr>
        <p:spPr>
          <a:xfrm>
            <a:off x="196319" y="6182396"/>
            <a:ext cx="45719" cy="18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1FC740E-0471-41CE-A9A2-9468B77DA84C}"/>
              </a:ext>
            </a:extLst>
          </p:cNvPr>
          <p:cNvSpPr txBox="1"/>
          <p:nvPr/>
        </p:nvSpPr>
        <p:spPr>
          <a:xfrm>
            <a:off x="247169" y="5896585"/>
            <a:ext cx="801545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리디바탕" panose="020B0600000101010101" pitchFamily="34" charset="-127"/>
                <a:ea typeface="리디바탕" panose="020B0600000101010101" pitchFamily="34" charset="-127"/>
              </a:rPr>
              <a:t>Manhattan World </a:t>
            </a:r>
            <a:r>
              <a:rPr lang="ko-KR" altLang="en-US" sz="1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리디바탕" panose="020B0600000101010101" pitchFamily="34" charset="-127"/>
                <a:ea typeface="리디바탕" panose="020B0600000101010101" pitchFamily="34" charset="-127"/>
              </a:rPr>
              <a:t>가정 </a:t>
            </a:r>
            <a:r>
              <a:rPr lang="en-US" altLang="ko-KR" sz="1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리디바탕" panose="020B0600000101010101" pitchFamily="34" charset="-127"/>
                <a:ea typeface="리디바탕" panose="020B0600000101010101" pitchFamily="34" charset="-127"/>
              </a:rPr>
              <a:t>영상에 나타나는 평면들은 </a:t>
            </a:r>
            <a:r>
              <a:rPr lang="en-US" altLang="ko-KR" sz="1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1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리디바탕" panose="020B0600000101010101" pitchFamily="34" charset="-127"/>
                <a:ea typeface="리디바탕" panose="020B0600000101010101" pitchFamily="34" charset="-127"/>
              </a:rPr>
              <a:t>차원상에서 서로 직교하는 평면들 로만 이루어져 있다</a:t>
            </a:r>
            <a:r>
              <a:rPr lang="en-US" altLang="ko-KR" sz="1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39B6ADF8-5838-49B6-A895-7E927675C8C9}"/>
              </a:ext>
            </a:extLst>
          </p:cNvPr>
          <p:cNvSpPr/>
          <p:nvPr/>
        </p:nvSpPr>
        <p:spPr>
          <a:xfrm>
            <a:off x="201450" y="5948023"/>
            <a:ext cx="45719" cy="18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564398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ê´ë ¨ ì´ë¯¸ì§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15" r="7924" b="7120"/>
          <a:stretch/>
        </p:blipFill>
        <p:spPr bwMode="auto">
          <a:xfrm>
            <a:off x="8327112" y="1285602"/>
            <a:ext cx="3864959" cy="1521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3931920" y="2697480"/>
            <a:ext cx="8260080" cy="145389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679205" y="3013501"/>
            <a:ext cx="4343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4. </a:t>
            </a:r>
            <a:r>
              <a:rPr lang="en-US" altLang="ko-KR" sz="4800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HoHoNet</a:t>
            </a:r>
            <a:endParaRPr lang="en-US" altLang="ko-KR" sz="48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A23F635-C867-4961-91BF-F3EBC4BE0223}"/>
              </a:ext>
            </a:extLst>
          </p:cNvPr>
          <p:cNvSpPr txBox="1"/>
          <p:nvPr/>
        </p:nvSpPr>
        <p:spPr>
          <a:xfrm>
            <a:off x="4421043" y="6570945"/>
            <a:ext cx="3349913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050" dirty="0">
                <a:ln w="0">
                  <a:noFill/>
                </a:ln>
                <a:solidFill>
                  <a:schemeClr val="dk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https://github.com/sunset1995/HoHoNet</a:t>
            </a:r>
          </a:p>
        </p:txBody>
      </p:sp>
    </p:spTree>
    <p:extLst>
      <p:ext uri="{BB962C8B-B14F-4D97-AF65-F5344CB8AC3E}">
        <p14:creationId xmlns:p14="http://schemas.microsoft.com/office/powerpoint/2010/main" val="7595833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6590592"/>
            <a:ext cx="12192000" cy="26740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46304" y="0"/>
            <a:ext cx="6766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595959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sz="4000" dirty="0">
              <a:solidFill>
                <a:srgbClr val="595959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60120" y="123110"/>
            <a:ext cx="2423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>
                <a:solidFill>
                  <a:srgbClr val="595959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HoHoNet</a:t>
            </a:r>
            <a:endParaRPr lang="en-US" altLang="ko-KR" sz="2400" dirty="0">
              <a:solidFill>
                <a:srgbClr val="595959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209771F-3242-4635-B269-45D0A7166B36}"/>
              </a:ext>
            </a:extLst>
          </p:cNvPr>
          <p:cNvSpPr txBox="1"/>
          <p:nvPr/>
        </p:nvSpPr>
        <p:spPr>
          <a:xfrm>
            <a:off x="889022" y="2759779"/>
            <a:ext cx="8924248" cy="7755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sz="12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Light" panose="00000300000000000000" pitchFamily="2" charset="-127"/>
              </a:rPr>
              <a:t>심층 아키텍처는 향상된 정확도로 더 빠르게 실행되도록 재설계됨</a:t>
            </a:r>
            <a:r>
              <a:rPr lang="en-US" altLang="ko-KR" sz="12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Light" panose="00000300000000000000" pitchFamily="2" charset="-127"/>
              </a:rPr>
              <a:t>.</a:t>
            </a:r>
          </a:p>
          <a:p>
            <a:pPr marL="228600" indent="-228600">
              <a:lnSpc>
                <a:spcPct val="200000"/>
              </a:lnSpc>
              <a:buFont typeface="+mj-ea"/>
              <a:buAutoNum type="circleNumDbPlain"/>
            </a:pPr>
            <a:r>
              <a:rPr lang="en-US" altLang="ko-KR" sz="1200" b="0" i="0" dirty="0" err="1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Light" panose="00000300000000000000" pitchFamily="2" charset="-127"/>
              </a:rPr>
              <a:t>LHFeat</a:t>
            </a:r>
            <a:r>
              <a:rPr lang="ko-KR" altLang="en-US" sz="12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Light" panose="00000300000000000000" pitchFamily="2" charset="-127"/>
              </a:rPr>
              <a:t>의 픽셀당 조밀한 예측을 가능하게 하여 </a:t>
            </a:r>
            <a:r>
              <a:rPr lang="ko-KR" altLang="en-US" sz="1200" b="0" i="0" dirty="0" err="1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Light" panose="00000300000000000000" pitchFamily="2" charset="-127"/>
              </a:rPr>
              <a:t>열당</a:t>
            </a:r>
            <a:r>
              <a:rPr lang="ko-KR" altLang="en-US" sz="12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Light" panose="00000300000000000000" pitchFamily="2" charset="-127"/>
              </a:rPr>
              <a:t> 출력 형태 제약을 완화하는 새로운 수평선 대 밀도 모듈을 제안함</a:t>
            </a:r>
            <a:r>
              <a:rPr lang="en-US" altLang="ko-KR" sz="12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Light" panose="00000300000000000000" pitchFamily="2" charset="-127"/>
              </a:rPr>
              <a:t>.</a:t>
            </a:r>
          </a:p>
        </p:txBody>
      </p:sp>
      <p:sp>
        <p:nvSpPr>
          <p:cNvPr id="14" name="Freeform 28">
            <a:extLst>
              <a:ext uri="{FF2B5EF4-FFF2-40B4-BE49-F238E27FC236}">
                <a16:creationId xmlns:a16="http://schemas.microsoft.com/office/drawing/2014/main" id="{C16172F9-A7E8-4EFE-A876-989B6AB2A901}"/>
              </a:ext>
            </a:extLst>
          </p:cNvPr>
          <p:cNvSpPr>
            <a:spLocks noEditPoints="1"/>
          </p:cNvSpPr>
          <p:nvPr/>
        </p:nvSpPr>
        <p:spPr bwMode="auto">
          <a:xfrm>
            <a:off x="436083" y="2308664"/>
            <a:ext cx="452939" cy="452939"/>
          </a:xfrm>
          <a:custGeom>
            <a:avLst/>
            <a:gdLst>
              <a:gd name="T0" fmla="*/ 2479 w 3336"/>
              <a:gd name="T1" fmla="*/ 1362 h 3334"/>
              <a:gd name="T2" fmla="*/ 2499 w 3336"/>
              <a:gd name="T3" fmla="*/ 1662 h 3334"/>
              <a:gd name="T4" fmla="*/ 2427 w 3336"/>
              <a:gd name="T5" fmla="*/ 1966 h 3334"/>
              <a:gd name="T6" fmla="*/ 2270 w 3336"/>
              <a:gd name="T7" fmla="*/ 2228 h 3334"/>
              <a:gd name="T8" fmla="*/ 2046 w 3336"/>
              <a:gd name="T9" fmla="*/ 2432 h 3334"/>
              <a:gd name="T10" fmla="*/ 1767 w 3336"/>
              <a:gd name="T11" fmla="*/ 2562 h 3334"/>
              <a:gd name="T12" fmla="*/ 1737 w 3336"/>
              <a:gd name="T13" fmla="*/ 2636 h 3334"/>
              <a:gd name="T14" fmla="*/ 2007 w 3336"/>
              <a:gd name="T15" fmla="*/ 2658 h 3334"/>
              <a:gd name="T16" fmla="*/ 2264 w 3336"/>
              <a:gd name="T17" fmla="*/ 2593 h 3334"/>
              <a:gd name="T18" fmla="*/ 2653 w 3336"/>
              <a:gd name="T19" fmla="*/ 2250 h 3334"/>
              <a:gd name="T20" fmla="*/ 2742 w 3336"/>
              <a:gd name="T21" fmla="*/ 2024 h 3334"/>
              <a:gd name="T22" fmla="*/ 2761 w 3336"/>
              <a:gd name="T23" fmla="*/ 1766 h 3334"/>
              <a:gd name="T24" fmla="*/ 2696 w 3336"/>
              <a:gd name="T25" fmla="*/ 1508 h 3334"/>
              <a:gd name="T26" fmla="*/ 2556 w 3336"/>
              <a:gd name="T27" fmla="*/ 1288 h 3334"/>
              <a:gd name="T28" fmla="*/ 1479 w 3336"/>
              <a:gd name="T29" fmla="*/ 674 h 3334"/>
              <a:gd name="T30" fmla="*/ 1193 w 3336"/>
              <a:gd name="T31" fmla="*/ 719 h 3334"/>
              <a:gd name="T32" fmla="*/ 943 w 3336"/>
              <a:gd name="T33" fmla="*/ 848 h 3334"/>
              <a:gd name="T34" fmla="*/ 747 w 3336"/>
              <a:gd name="T35" fmla="*/ 1045 h 3334"/>
              <a:gd name="T36" fmla="*/ 618 w 3336"/>
              <a:gd name="T37" fmla="*/ 1294 h 3334"/>
              <a:gd name="T38" fmla="*/ 572 w 3336"/>
              <a:gd name="T39" fmla="*/ 1581 h 3334"/>
              <a:gd name="T40" fmla="*/ 613 w 3336"/>
              <a:gd name="T41" fmla="*/ 1853 h 3334"/>
              <a:gd name="T42" fmla="*/ 582 w 3336"/>
              <a:gd name="T43" fmla="*/ 2458 h 3334"/>
              <a:gd name="T44" fmla="*/ 1189 w 3336"/>
              <a:gd name="T45" fmla="*/ 2440 h 3334"/>
              <a:gd name="T46" fmla="*/ 1479 w 3336"/>
              <a:gd name="T47" fmla="*/ 2488 h 3334"/>
              <a:gd name="T48" fmla="*/ 1766 w 3336"/>
              <a:gd name="T49" fmla="*/ 2441 h 3334"/>
              <a:gd name="T50" fmla="*/ 2015 w 3336"/>
              <a:gd name="T51" fmla="*/ 2312 h 3334"/>
              <a:gd name="T52" fmla="*/ 2212 w 3336"/>
              <a:gd name="T53" fmla="*/ 2116 h 3334"/>
              <a:gd name="T54" fmla="*/ 2341 w 3336"/>
              <a:gd name="T55" fmla="*/ 1867 h 3334"/>
              <a:gd name="T56" fmla="*/ 2387 w 3336"/>
              <a:gd name="T57" fmla="*/ 1581 h 3334"/>
              <a:gd name="T58" fmla="*/ 2341 w 3336"/>
              <a:gd name="T59" fmla="*/ 1294 h 3334"/>
              <a:gd name="T60" fmla="*/ 2212 w 3336"/>
              <a:gd name="T61" fmla="*/ 1045 h 3334"/>
              <a:gd name="T62" fmla="*/ 2015 w 3336"/>
              <a:gd name="T63" fmla="*/ 848 h 3334"/>
              <a:gd name="T64" fmla="*/ 1766 w 3336"/>
              <a:gd name="T65" fmla="*/ 719 h 3334"/>
              <a:gd name="T66" fmla="*/ 1479 w 3336"/>
              <a:gd name="T67" fmla="*/ 674 h 3334"/>
              <a:gd name="T68" fmla="*/ 1967 w 3336"/>
              <a:gd name="T69" fmla="*/ 27 h 3334"/>
              <a:gd name="T70" fmla="*/ 2339 w 3336"/>
              <a:gd name="T71" fmla="*/ 141 h 3334"/>
              <a:gd name="T72" fmla="*/ 2668 w 3336"/>
              <a:gd name="T73" fmla="*/ 333 h 3334"/>
              <a:gd name="T74" fmla="*/ 2944 w 3336"/>
              <a:gd name="T75" fmla="*/ 594 h 3334"/>
              <a:gd name="T76" fmla="*/ 3154 w 3336"/>
              <a:gd name="T77" fmla="*/ 910 h 3334"/>
              <a:gd name="T78" fmla="*/ 3288 w 3336"/>
              <a:gd name="T79" fmla="*/ 1271 h 3334"/>
              <a:gd name="T80" fmla="*/ 3336 w 3336"/>
              <a:gd name="T81" fmla="*/ 1667 h 3334"/>
              <a:gd name="T82" fmla="*/ 3288 w 3336"/>
              <a:gd name="T83" fmla="*/ 2063 h 3334"/>
              <a:gd name="T84" fmla="*/ 3154 w 3336"/>
              <a:gd name="T85" fmla="*/ 2425 h 3334"/>
              <a:gd name="T86" fmla="*/ 2944 w 3336"/>
              <a:gd name="T87" fmla="*/ 2741 h 3334"/>
              <a:gd name="T88" fmla="*/ 2668 w 3336"/>
              <a:gd name="T89" fmla="*/ 3001 h 3334"/>
              <a:gd name="T90" fmla="*/ 2339 w 3336"/>
              <a:gd name="T91" fmla="*/ 3194 h 3334"/>
              <a:gd name="T92" fmla="*/ 1967 w 3336"/>
              <a:gd name="T93" fmla="*/ 3307 h 3334"/>
              <a:gd name="T94" fmla="*/ 1566 w 3336"/>
              <a:gd name="T95" fmla="*/ 3331 h 3334"/>
              <a:gd name="T96" fmla="*/ 1178 w 3336"/>
              <a:gd name="T97" fmla="*/ 3261 h 3334"/>
              <a:gd name="T98" fmla="*/ 826 w 3336"/>
              <a:gd name="T99" fmla="*/ 3107 h 3334"/>
              <a:gd name="T100" fmla="*/ 523 w 3336"/>
              <a:gd name="T101" fmla="*/ 2879 h 3334"/>
              <a:gd name="T102" fmla="*/ 278 w 3336"/>
              <a:gd name="T103" fmla="*/ 2589 h 3334"/>
              <a:gd name="T104" fmla="*/ 105 w 3336"/>
              <a:gd name="T105" fmla="*/ 2249 h 3334"/>
              <a:gd name="T106" fmla="*/ 12 w 3336"/>
              <a:gd name="T107" fmla="*/ 1869 h 3334"/>
              <a:gd name="T108" fmla="*/ 12 w 3336"/>
              <a:gd name="T109" fmla="*/ 1466 h 3334"/>
              <a:gd name="T110" fmla="*/ 105 w 3336"/>
              <a:gd name="T111" fmla="*/ 1086 h 3334"/>
              <a:gd name="T112" fmla="*/ 278 w 3336"/>
              <a:gd name="T113" fmla="*/ 745 h 3334"/>
              <a:gd name="T114" fmla="*/ 523 w 3336"/>
              <a:gd name="T115" fmla="*/ 456 h 3334"/>
              <a:gd name="T116" fmla="*/ 826 w 3336"/>
              <a:gd name="T117" fmla="*/ 227 h 3334"/>
              <a:gd name="T118" fmla="*/ 1178 w 3336"/>
              <a:gd name="T119" fmla="*/ 73 h 3334"/>
              <a:gd name="T120" fmla="*/ 1566 w 3336"/>
              <a:gd name="T121" fmla="*/ 3 h 33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336" h="3334">
                <a:moveTo>
                  <a:pt x="2411" y="1160"/>
                </a:moveTo>
                <a:lnTo>
                  <a:pt x="2439" y="1225"/>
                </a:lnTo>
                <a:lnTo>
                  <a:pt x="2461" y="1293"/>
                </a:lnTo>
                <a:lnTo>
                  <a:pt x="2479" y="1362"/>
                </a:lnTo>
                <a:lnTo>
                  <a:pt x="2492" y="1434"/>
                </a:lnTo>
                <a:lnTo>
                  <a:pt x="2499" y="1507"/>
                </a:lnTo>
                <a:lnTo>
                  <a:pt x="2503" y="1581"/>
                </a:lnTo>
                <a:lnTo>
                  <a:pt x="2499" y="1662"/>
                </a:lnTo>
                <a:lnTo>
                  <a:pt x="2490" y="1741"/>
                </a:lnTo>
                <a:lnTo>
                  <a:pt x="2475" y="1818"/>
                </a:lnTo>
                <a:lnTo>
                  <a:pt x="2454" y="1894"/>
                </a:lnTo>
                <a:lnTo>
                  <a:pt x="2427" y="1966"/>
                </a:lnTo>
                <a:lnTo>
                  <a:pt x="2395" y="2036"/>
                </a:lnTo>
                <a:lnTo>
                  <a:pt x="2358" y="2103"/>
                </a:lnTo>
                <a:lnTo>
                  <a:pt x="2317" y="2168"/>
                </a:lnTo>
                <a:lnTo>
                  <a:pt x="2270" y="2228"/>
                </a:lnTo>
                <a:lnTo>
                  <a:pt x="2220" y="2285"/>
                </a:lnTo>
                <a:lnTo>
                  <a:pt x="2165" y="2339"/>
                </a:lnTo>
                <a:lnTo>
                  <a:pt x="2108" y="2387"/>
                </a:lnTo>
                <a:lnTo>
                  <a:pt x="2046" y="2432"/>
                </a:lnTo>
                <a:lnTo>
                  <a:pt x="1981" y="2471"/>
                </a:lnTo>
                <a:lnTo>
                  <a:pt x="1912" y="2507"/>
                </a:lnTo>
                <a:lnTo>
                  <a:pt x="1841" y="2536"/>
                </a:lnTo>
                <a:lnTo>
                  <a:pt x="1767" y="2562"/>
                </a:lnTo>
                <a:lnTo>
                  <a:pt x="1691" y="2581"/>
                </a:lnTo>
                <a:lnTo>
                  <a:pt x="1613" y="2594"/>
                </a:lnTo>
                <a:lnTo>
                  <a:pt x="1674" y="2618"/>
                </a:lnTo>
                <a:lnTo>
                  <a:pt x="1737" y="2636"/>
                </a:lnTo>
                <a:lnTo>
                  <a:pt x="1803" y="2650"/>
                </a:lnTo>
                <a:lnTo>
                  <a:pt x="1870" y="2658"/>
                </a:lnTo>
                <a:lnTo>
                  <a:pt x="1938" y="2660"/>
                </a:lnTo>
                <a:lnTo>
                  <a:pt x="2007" y="2658"/>
                </a:lnTo>
                <a:lnTo>
                  <a:pt x="2074" y="2649"/>
                </a:lnTo>
                <a:lnTo>
                  <a:pt x="2140" y="2636"/>
                </a:lnTo>
                <a:lnTo>
                  <a:pt x="2203" y="2618"/>
                </a:lnTo>
                <a:lnTo>
                  <a:pt x="2264" y="2593"/>
                </a:lnTo>
                <a:lnTo>
                  <a:pt x="2323" y="2566"/>
                </a:lnTo>
                <a:lnTo>
                  <a:pt x="2379" y="2533"/>
                </a:lnTo>
                <a:lnTo>
                  <a:pt x="2755" y="2634"/>
                </a:lnTo>
                <a:lnTo>
                  <a:pt x="2653" y="2250"/>
                </a:lnTo>
                <a:lnTo>
                  <a:pt x="2681" y="2196"/>
                </a:lnTo>
                <a:lnTo>
                  <a:pt x="2706" y="2141"/>
                </a:lnTo>
                <a:lnTo>
                  <a:pt x="2726" y="2083"/>
                </a:lnTo>
                <a:lnTo>
                  <a:pt x="2742" y="2024"/>
                </a:lnTo>
                <a:lnTo>
                  <a:pt x="2754" y="1962"/>
                </a:lnTo>
                <a:lnTo>
                  <a:pt x="2761" y="1899"/>
                </a:lnTo>
                <a:lnTo>
                  <a:pt x="2764" y="1835"/>
                </a:lnTo>
                <a:lnTo>
                  <a:pt x="2761" y="1766"/>
                </a:lnTo>
                <a:lnTo>
                  <a:pt x="2753" y="1698"/>
                </a:lnTo>
                <a:lnTo>
                  <a:pt x="2739" y="1632"/>
                </a:lnTo>
                <a:lnTo>
                  <a:pt x="2720" y="1568"/>
                </a:lnTo>
                <a:lnTo>
                  <a:pt x="2696" y="1508"/>
                </a:lnTo>
                <a:lnTo>
                  <a:pt x="2668" y="1449"/>
                </a:lnTo>
                <a:lnTo>
                  <a:pt x="2634" y="1392"/>
                </a:lnTo>
                <a:lnTo>
                  <a:pt x="2598" y="1338"/>
                </a:lnTo>
                <a:lnTo>
                  <a:pt x="2556" y="1288"/>
                </a:lnTo>
                <a:lnTo>
                  <a:pt x="2512" y="1242"/>
                </a:lnTo>
                <a:lnTo>
                  <a:pt x="2463" y="1198"/>
                </a:lnTo>
                <a:lnTo>
                  <a:pt x="2411" y="1160"/>
                </a:lnTo>
                <a:close/>
                <a:moveTo>
                  <a:pt x="1479" y="674"/>
                </a:moveTo>
                <a:lnTo>
                  <a:pt x="1405" y="677"/>
                </a:lnTo>
                <a:lnTo>
                  <a:pt x="1332" y="686"/>
                </a:lnTo>
                <a:lnTo>
                  <a:pt x="1261" y="700"/>
                </a:lnTo>
                <a:lnTo>
                  <a:pt x="1193" y="719"/>
                </a:lnTo>
                <a:lnTo>
                  <a:pt x="1126" y="745"/>
                </a:lnTo>
                <a:lnTo>
                  <a:pt x="1062" y="775"/>
                </a:lnTo>
                <a:lnTo>
                  <a:pt x="1001" y="810"/>
                </a:lnTo>
                <a:lnTo>
                  <a:pt x="943" y="848"/>
                </a:lnTo>
                <a:lnTo>
                  <a:pt x="888" y="892"/>
                </a:lnTo>
                <a:lnTo>
                  <a:pt x="838" y="939"/>
                </a:lnTo>
                <a:lnTo>
                  <a:pt x="790" y="990"/>
                </a:lnTo>
                <a:lnTo>
                  <a:pt x="747" y="1045"/>
                </a:lnTo>
                <a:lnTo>
                  <a:pt x="708" y="1103"/>
                </a:lnTo>
                <a:lnTo>
                  <a:pt x="673" y="1164"/>
                </a:lnTo>
                <a:lnTo>
                  <a:pt x="644" y="1228"/>
                </a:lnTo>
                <a:lnTo>
                  <a:pt x="618" y="1294"/>
                </a:lnTo>
                <a:lnTo>
                  <a:pt x="598" y="1363"/>
                </a:lnTo>
                <a:lnTo>
                  <a:pt x="584" y="1434"/>
                </a:lnTo>
                <a:lnTo>
                  <a:pt x="575" y="1507"/>
                </a:lnTo>
                <a:lnTo>
                  <a:pt x="572" y="1581"/>
                </a:lnTo>
                <a:lnTo>
                  <a:pt x="575" y="1651"/>
                </a:lnTo>
                <a:lnTo>
                  <a:pt x="583" y="1720"/>
                </a:lnTo>
                <a:lnTo>
                  <a:pt x="596" y="1788"/>
                </a:lnTo>
                <a:lnTo>
                  <a:pt x="613" y="1853"/>
                </a:lnTo>
                <a:lnTo>
                  <a:pt x="637" y="1916"/>
                </a:lnTo>
                <a:lnTo>
                  <a:pt x="663" y="1977"/>
                </a:lnTo>
                <a:lnTo>
                  <a:pt x="694" y="2036"/>
                </a:lnTo>
                <a:lnTo>
                  <a:pt x="582" y="2458"/>
                </a:lnTo>
                <a:lnTo>
                  <a:pt x="995" y="2348"/>
                </a:lnTo>
                <a:lnTo>
                  <a:pt x="1057" y="2383"/>
                </a:lnTo>
                <a:lnTo>
                  <a:pt x="1121" y="2415"/>
                </a:lnTo>
                <a:lnTo>
                  <a:pt x="1189" y="2440"/>
                </a:lnTo>
                <a:lnTo>
                  <a:pt x="1258" y="2460"/>
                </a:lnTo>
                <a:lnTo>
                  <a:pt x="1330" y="2475"/>
                </a:lnTo>
                <a:lnTo>
                  <a:pt x="1404" y="2485"/>
                </a:lnTo>
                <a:lnTo>
                  <a:pt x="1479" y="2488"/>
                </a:lnTo>
                <a:lnTo>
                  <a:pt x="1554" y="2485"/>
                </a:lnTo>
                <a:lnTo>
                  <a:pt x="1626" y="2475"/>
                </a:lnTo>
                <a:lnTo>
                  <a:pt x="1697" y="2461"/>
                </a:lnTo>
                <a:lnTo>
                  <a:pt x="1766" y="2441"/>
                </a:lnTo>
                <a:lnTo>
                  <a:pt x="1832" y="2417"/>
                </a:lnTo>
                <a:lnTo>
                  <a:pt x="1896" y="2386"/>
                </a:lnTo>
                <a:lnTo>
                  <a:pt x="1957" y="2352"/>
                </a:lnTo>
                <a:lnTo>
                  <a:pt x="2015" y="2312"/>
                </a:lnTo>
                <a:lnTo>
                  <a:pt x="2070" y="2270"/>
                </a:lnTo>
                <a:lnTo>
                  <a:pt x="2122" y="2222"/>
                </a:lnTo>
                <a:lnTo>
                  <a:pt x="2169" y="2171"/>
                </a:lnTo>
                <a:lnTo>
                  <a:pt x="2212" y="2116"/>
                </a:lnTo>
                <a:lnTo>
                  <a:pt x="2251" y="2059"/>
                </a:lnTo>
                <a:lnTo>
                  <a:pt x="2286" y="1998"/>
                </a:lnTo>
                <a:lnTo>
                  <a:pt x="2316" y="1934"/>
                </a:lnTo>
                <a:lnTo>
                  <a:pt x="2341" y="1867"/>
                </a:lnTo>
                <a:lnTo>
                  <a:pt x="2360" y="1799"/>
                </a:lnTo>
                <a:lnTo>
                  <a:pt x="2376" y="1728"/>
                </a:lnTo>
                <a:lnTo>
                  <a:pt x="2384" y="1655"/>
                </a:lnTo>
                <a:lnTo>
                  <a:pt x="2387" y="1581"/>
                </a:lnTo>
                <a:lnTo>
                  <a:pt x="2384" y="1507"/>
                </a:lnTo>
                <a:lnTo>
                  <a:pt x="2376" y="1434"/>
                </a:lnTo>
                <a:lnTo>
                  <a:pt x="2360" y="1363"/>
                </a:lnTo>
                <a:lnTo>
                  <a:pt x="2341" y="1294"/>
                </a:lnTo>
                <a:lnTo>
                  <a:pt x="2316" y="1228"/>
                </a:lnTo>
                <a:lnTo>
                  <a:pt x="2286" y="1164"/>
                </a:lnTo>
                <a:lnTo>
                  <a:pt x="2251" y="1103"/>
                </a:lnTo>
                <a:lnTo>
                  <a:pt x="2212" y="1045"/>
                </a:lnTo>
                <a:lnTo>
                  <a:pt x="2169" y="990"/>
                </a:lnTo>
                <a:lnTo>
                  <a:pt x="2122" y="939"/>
                </a:lnTo>
                <a:lnTo>
                  <a:pt x="2070" y="892"/>
                </a:lnTo>
                <a:lnTo>
                  <a:pt x="2015" y="848"/>
                </a:lnTo>
                <a:lnTo>
                  <a:pt x="1957" y="810"/>
                </a:lnTo>
                <a:lnTo>
                  <a:pt x="1896" y="775"/>
                </a:lnTo>
                <a:lnTo>
                  <a:pt x="1832" y="745"/>
                </a:lnTo>
                <a:lnTo>
                  <a:pt x="1766" y="719"/>
                </a:lnTo>
                <a:lnTo>
                  <a:pt x="1697" y="700"/>
                </a:lnTo>
                <a:lnTo>
                  <a:pt x="1626" y="686"/>
                </a:lnTo>
                <a:lnTo>
                  <a:pt x="1554" y="677"/>
                </a:lnTo>
                <a:lnTo>
                  <a:pt x="1479" y="674"/>
                </a:lnTo>
                <a:close/>
                <a:moveTo>
                  <a:pt x="1667" y="0"/>
                </a:moveTo>
                <a:lnTo>
                  <a:pt x="1770" y="3"/>
                </a:lnTo>
                <a:lnTo>
                  <a:pt x="1870" y="12"/>
                </a:lnTo>
                <a:lnTo>
                  <a:pt x="1967" y="27"/>
                </a:lnTo>
                <a:lnTo>
                  <a:pt x="2064" y="48"/>
                </a:lnTo>
                <a:lnTo>
                  <a:pt x="2158" y="73"/>
                </a:lnTo>
                <a:lnTo>
                  <a:pt x="2250" y="104"/>
                </a:lnTo>
                <a:lnTo>
                  <a:pt x="2339" y="141"/>
                </a:lnTo>
                <a:lnTo>
                  <a:pt x="2426" y="182"/>
                </a:lnTo>
                <a:lnTo>
                  <a:pt x="2510" y="227"/>
                </a:lnTo>
                <a:lnTo>
                  <a:pt x="2591" y="278"/>
                </a:lnTo>
                <a:lnTo>
                  <a:pt x="2668" y="333"/>
                </a:lnTo>
                <a:lnTo>
                  <a:pt x="2743" y="393"/>
                </a:lnTo>
                <a:lnTo>
                  <a:pt x="2813" y="456"/>
                </a:lnTo>
                <a:lnTo>
                  <a:pt x="2880" y="522"/>
                </a:lnTo>
                <a:lnTo>
                  <a:pt x="2944" y="594"/>
                </a:lnTo>
                <a:lnTo>
                  <a:pt x="3003" y="668"/>
                </a:lnTo>
                <a:lnTo>
                  <a:pt x="3058" y="745"/>
                </a:lnTo>
                <a:lnTo>
                  <a:pt x="3109" y="826"/>
                </a:lnTo>
                <a:lnTo>
                  <a:pt x="3154" y="910"/>
                </a:lnTo>
                <a:lnTo>
                  <a:pt x="3196" y="996"/>
                </a:lnTo>
                <a:lnTo>
                  <a:pt x="3231" y="1086"/>
                </a:lnTo>
                <a:lnTo>
                  <a:pt x="3263" y="1177"/>
                </a:lnTo>
                <a:lnTo>
                  <a:pt x="3288" y="1271"/>
                </a:lnTo>
                <a:lnTo>
                  <a:pt x="3310" y="1368"/>
                </a:lnTo>
                <a:lnTo>
                  <a:pt x="3324" y="1466"/>
                </a:lnTo>
                <a:lnTo>
                  <a:pt x="3333" y="1565"/>
                </a:lnTo>
                <a:lnTo>
                  <a:pt x="3336" y="1667"/>
                </a:lnTo>
                <a:lnTo>
                  <a:pt x="3333" y="1768"/>
                </a:lnTo>
                <a:lnTo>
                  <a:pt x="3324" y="1869"/>
                </a:lnTo>
                <a:lnTo>
                  <a:pt x="3310" y="1967"/>
                </a:lnTo>
                <a:lnTo>
                  <a:pt x="3288" y="2063"/>
                </a:lnTo>
                <a:lnTo>
                  <a:pt x="3263" y="2157"/>
                </a:lnTo>
                <a:lnTo>
                  <a:pt x="3231" y="2249"/>
                </a:lnTo>
                <a:lnTo>
                  <a:pt x="3196" y="2339"/>
                </a:lnTo>
                <a:lnTo>
                  <a:pt x="3154" y="2425"/>
                </a:lnTo>
                <a:lnTo>
                  <a:pt x="3109" y="2508"/>
                </a:lnTo>
                <a:lnTo>
                  <a:pt x="3058" y="2589"/>
                </a:lnTo>
                <a:lnTo>
                  <a:pt x="3003" y="2667"/>
                </a:lnTo>
                <a:lnTo>
                  <a:pt x="2944" y="2741"/>
                </a:lnTo>
                <a:lnTo>
                  <a:pt x="2880" y="2812"/>
                </a:lnTo>
                <a:lnTo>
                  <a:pt x="2813" y="2879"/>
                </a:lnTo>
                <a:lnTo>
                  <a:pt x="2743" y="2942"/>
                </a:lnTo>
                <a:lnTo>
                  <a:pt x="2668" y="3001"/>
                </a:lnTo>
                <a:lnTo>
                  <a:pt x="2591" y="3056"/>
                </a:lnTo>
                <a:lnTo>
                  <a:pt x="2510" y="3107"/>
                </a:lnTo>
                <a:lnTo>
                  <a:pt x="2426" y="3152"/>
                </a:lnTo>
                <a:lnTo>
                  <a:pt x="2339" y="3194"/>
                </a:lnTo>
                <a:lnTo>
                  <a:pt x="2250" y="3230"/>
                </a:lnTo>
                <a:lnTo>
                  <a:pt x="2158" y="3261"/>
                </a:lnTo>
                <a:lnTo>
                  <a:pt x="2064" y="3287"/>
                </a:lnTo>
                <a:lnTo>
                  <a:pt x="1967" y="3307"/>
                </a:lnTo>
                <a:lnTo>
                  <a:pt x="1870" y="3322"/>
                </a:lnTo>
                <a:lnTo>
                  <a:pt x="1770" y="3331"/>
                </a:lnTo>
                <a:lnTo>
                  <a:pt x="1667" y="3334"/>
                </a:lnTo>
                <a:lnTo>
                  <a:pt x="1566" y="3331"/>
                </a:lnTo>
                <a:lnTo>
                  <a:pt x="1466" y="3322"/>
                </a:lnTo>
                <a:lnTo>
                  <a:pt x="1369" y="3307"/>
                </a:lnTo>
                <a:lnTo>
                  <a:pt x="1272" y="3287"/>
                </a:lnTo>
                <a:lnTo>
                  <a:pt x="1178" y="3261"/>
                </a:lnTo>
                <a:lnTo>
                  <a:pt x="1086" y="3230"/>
                </a:lnTo>
                <a:lnTo>
                  <a:pt x="997" y="3194"/>
                </a:lnTo>
                <a:lnTo>
                  <a:pt x="910" y="3152"/>
                </a:lnTo>
                <a:lnTo>
                  <a:pt x="826" y="3107"/>
                </a:lnTo>
                <a:lnTo>
                  <a:pt x="745" y="3056"/>
                </a:lnTo>
                <a:lnTo>
                  <a:pt x="668" y="3001"/>
                </a:lnTo>
                <a:lnTo>
                  <a:pt x="593" y="2942"/>
                </a:lnTo>
                <a:lnTo>
                  <a:pt x="523" y="2879"/>
                </a:lnTo>
                <a:lnTo>
                  <a:pt x="456" y="2812"/>
                </a:lnTo>
                <a:lnTo>
                  <a:pt x="392" y="2741"/>
                </a:lnTo>
                <a:lnTo>
                  <a:pt x="333" y="2667"/>
                </a:lnTo>
                <a:lnTo>
                  <a:pt x="278" y="2589"/>
                </a:lnTo>
                <a:lnTo>
                  <a:pt x="227" y="2508"/>
                </a:lnTo>
                <a:lnTo>
                  <a:pt x="182" y="2425"/>
                </a:lnTo>
                <a:lnTo>
                  <a:pt x="140" y="2339"/>
                </a:lnTo>
                <a:lnTo>
                  <a:pt x="105" y="2249"/>
                </a:lnTo>
                <a:lnTo>
                  <a:pt x="73" y="2157"/>
                </a:lnTo>
                <a:lnTo>
                  <a:pt x="47" y="2063"/>
                </a:lnTo>
                <a:lnTo>
                  <a:pt x="26" y="1967"/>
                </a:lnTo>
                <a:lnTo>
                  <a:pt x="12" y="1869"/>
                </a:lnTo>
                <a:lnTo>
                  <a:pt x="3" y="1768"/>
                </a:lnTo>
                <a:lnTo>
                  <a:pt x="0" y="1667"/>
                </a:lnTo>
                <a:lnTo>
                  <a:pt x="3" y="1565"/>
                </a:lnTo>
                <a:lnTo>
                  <a:pt x="12" y="1466"/>
                </a:lnTo>
                <a:lnTo>
                  <a:pt x="26" y="1368"/>
                </a:lnTo>
                <a:lnTo>
                  <a:pt x="47" y="1271"/>
                </a:lnTo>
                <a:lnTo>
                  <a:pt x="73" y="1177"/>
                </a:lnTo>
                <a:lnTo>
                  <a:pt x="105" y="1086"/>
                </a:lnTo>
                <a:lnTo>
                  <a:pt x="140" y="996"/>
                </a:lnTo>
                <a:lnTo>
                  <a:pt x="182" y="910"/>
                </a:lnTo>
                <a:lnTo>
                  <a:pt x="227" y="826"/>
                </a:lnTo>
                <a:lnTo>
                  <a:pt x="278" y="745"/>
                </a:lnTo>
                <a:lnTo>
                  <a:pt x="333" y="668"/>
                </a:lnTo>
                <a:lnTo>
                  <a:pt x="392" y="594"/>
                </a:lnTo>
                <a:lnTo>
                  <a:pt x="456" y="522"/>
                </a:lnTo>
                <a:lnTo>
                  <a:pt x="523" y="456"/>
                </a:lnTo>
                <a:lnTo>
                  <a:pt x="593" y="393"/>
                </a:lnTo>
                <a:lnTo>
                  <a:pt x="668" y="333"/>
                </a:lnTo>
                <a:lnTo>
                  <a:pt x="745" y="278"/>
                </a:lnTo>
                <a:lnTo>
                  <a:pt x="826" y="227"/>
                </a:lnTo>
                <a:lnTo>
                  <a:pt x="910" y="182"/>
                </a:lnTo>
                <a:lnTo>
                  <a:pt x="997" y="141"/>
                </a:lnTo>
                <a:lnTo>
                  <a:pt x="1086" y="104"/>
                </a:lnTo>
                <a:lnTo>
                  <a:pt x="1178" y="73"/>
                </a:lnTo>
                <a:lnTo>
                  <a:pt x="1272" y="48"/>
                </a:lnTo>
                <a:lnTo>
                  <a:pt x="1369" y="27"/>
                </a:lnTo>
                <a:lnTo>
                  <a:pt x="1466" y="12"/>
                </a:lnTo>
                <a:lnTo>
                  <a:pt x="1566" y="3"/>
                </a:lnTo>
                <a:lnTo>
                  <a:pt x="1667" y="0"/>
                </a:lnTo>
                <a:close/>
              </a:path>
            </a:pathLst>
          </a:custGeom>
          <a:solidFill>
            <a:srgbClr val="595959"/>
          </a:solidFill>
          <a:ln w="0">
            <a:solidFill>
              <a:srgbClr val="565654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86C88E8-E82E-465C-A30E-78FECDB57D73}"/>
              </a:ext>
            </a:extLst>
          </p:cNvPr>
          <p:cNvSpPr txBox="1"/>
          <p:nvPr/>
        </p:nvSpPr>
        <p:spPr>
          <a:xfrm>
            <a:off x="960120" y="2350467"/>
            <a:ext cx="4776450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500" b="1" i="0" dirty="0" err="1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Light" panose="00000300000000000000" pitchFamily="2" charset="-127"/>
              </a:rPr>
              <a:t>HoHoNet</a:t>
            </a:r>
            <a:r>
              <a:rPr lang="ko-KR" altLang="en-US" sz="1500" b="1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Light" panose="00000300000000000000" pitchFamily="2" charset="-127"/>
              </a:rPr>
              <a:t>은 두 가지 측면에서 발전했다</a:t>
            </a:r>
            <a:endParaRPr lang="ko-KR" altLang="en-US" sz="15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A57A8F-7B1F-4DF6-93FC-50A82D8B5C84}"/>
              </a:ext>
            </a:extLst>
          </p:cNvPr>
          <p:cNvSpPr txBox="1"/>
          <p:nvPr/>
        </p:nvSpPr>
        <p:spPr>
          <a:xfrm>
            <a:off x="889023" y="1530455"/>
            <a:ext cx="9798028" cy="337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높이 치수가 평평한 잠재 수평 특징 표현</a:t>
            </a:r>
            <a:r>
              <a:rPr lang="en-US" altLang="ko-KR" sz="12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en-US" altLang="ko-KR" sz="1200" b="0" i="0" dirty="0" err="1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LHFeat</a:t>
            </a:r>
            <a:r>
              <a:rPr lang="en-US" altLang="ko-KR" sz="12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2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을 통해 레이아웃 구조</a:t>
            </a:r>
            <a:r>
              <a:rPr lang="en-US" altLang="ko-KR" sz="12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2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조밀한 깊이 및 의미 분할을 모델링하기 위한 새로운 딥 러닝 프레임워크</a:t>
            </a:r>
            <a:r>
              <a:rPr lang="en-US" altLang="ko-KR" sz="12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Freeform 28">
            <a:extLst>
              <a:ext uri="{FF2B5EF4-FFF2-40B4-BE49-F238E27FC236}">
                <a16:creationId xmlns:a16="http://schemas.microsoft.com/office/drawing/2014/main" id="{71BB2696-E093-448C-8262-96D4F01088D4}"/>
              </a:ext>
            </a:extLst>
          </p:cNvPr>
          <p:cNvSpPr>
            <a:spLocks noEditPoints="1"/>
          </p:cNvSpPr>
          <p:nvPr/>
        </p:nvSpPr>
        <p:spPr bwMode="auto">
          <a:xfrm>
            <a:off x="436083" y="1016736"/>
            <a:ext cx="452939" cy="452939"/>
          </a:xfrm>
          <a:custGeom>
            <a:avLst/>
            <a:gdLst>
              <a:gd name="T0" fmla="*/ 2479 w 3336"/>
              <a:gd name="T1" fmla="*/ 1362 h 3334"/>
              <a:gd name="T2" fmla="*/ 2499 w 3336"/>
              <a:gd name="T3" fmla="*/ 1662 h 3334"/>
              <a:gd name="T4" fmla="*/ 2427 w 3336"/>
              <a:gd name="T5" fmla="*/ 1966 h 3334"/>
              <a:gd name="T6" fmla="*/ 2270 w 3336"/>
              <a:gd name="T7" fmla="*/ 2228 h 3334"/>
              <a:gd name="T8" fmla="*/ 2046 w 3336"/>
              <a:gd name="T9" fmla="*/ 2432 h 3334"/>
              <a:gd name="T10" fmla="*/ 1767 w 3336"/>
              <a:gd name="T11" fmla="*/ 2562 h 3334"/>
              <a:gd name="T12" fmla="*/ 1737 w 3336"/>
              <a:gd name="T13" fmla="*/ 2636 h 3334"/>
              <a:gd name="T14" fmla="*/ 2007 w 3336"/>
              <a:gd name="T15" fmla="*/ 2658 h 3334"/>
              <a:gd name="T16" fmla="*/ 2264 w 3336"/>
              <a:gd name="T17" fmla="*/ 2593 h 3334"/>
              <a:gd name="T18" fmla="*/ 2653 w 3336"/>
              <a:gd name="T19" fmla="*/ 2250 h 3334"/>
              <a:gd name="T20" fmla="*/ 2742 w 3336"/>
              <a:gd name="T21" fmla="*/ 2024 h 3334"/>
              <a:gd name="T22" fmla="*/ 2761 w 3336"/>
              <a:gd name="T23" fmla="*/ 1766 h 3334"/>
              <a:gd name="T24" fmla="*/ 2696 w 3336"/>
              <a:gd name="T25" fmla="*/ 1508 h 3334"/>
              <a:gd name="T26" fmla="*/ 2556 w 3336"/>
              <a:gd name="T27" fmla="*/ 1288 h 3334"/>
              <a:gd name="T28" fmla="*/ 1479 w 3336"/>
              <a:gd name="T29" fmla="*/ 674 h 3334"/>
              <a:gd name="T30" fmla="*/ 1193 w 3336"/>
              <a:gd name="T31" fmla="*/ 719 h 3334"/>
              <a:gd name="T32" fmla="*/ 943 w 3336"/>
              <a:gd name="T33" fmla="*/ 848 h 3334"/>
              <a:gd name="T34" fmla="*/ 747 w 3336"/>
              <a:gd name="T35" fmla="*/ 1045 h 3334"/>
              <a:gd name="T36" fmla="*/ 618 w 3336"/>
              <a:gd name="T37" fmla="*/ 1294 h 3334"/>
              <a:gd name="T38" fmla="*/ 572 w 3336"/>
              <a:gd name="T39" fmla="*/ 1581 h 3334"/>
              <a:gd name="T40" fmla="*/ 613 w 3336"/>
              <a:gd name="T41" fmla="*/ 1853 h 3334"/>
              <a:gd name="T42" fmla="*/ 582 w 3336"/>
              <a:gd name="T43" fmla="*/ 2458 h 3334"/>
              <a:gd name="T44" fmla="*/ 1189 w 3336"/>
              <a:gd name="T45" fmla="*/ 2440 h 3334"/>
              <a:gd name="T46" fmla="*/ 1479 w 3336"/>
              <a:gd name="T47" fmla="*/ 2488 h 3334"/>
              <a:gd name="T48" fmla="*/ 1766 w 3336"/>
              <a:gd name="T49" fmla="*/ 2441 h 3334"/>
              <a:gd name="T50" fmla="*/ 2015 w 3336"/>
              <a:gd name="T51" fmla="*/ 2312 h 3334"/>
              <a:gd name="T52" fmla="*/ 2212 w 3336"/>
              <a:gd name="T53" fmla="*/ 2116 h 3334"/>
              <a:gd name="T54" fmla="*/ 2341 w 3336"/>
              <a:gd name="T55" fmla="*/ 1867 h 3334"/>
              <a:gd name="T56" fmla="*/ 2387 w 3336"/>
              <a:gd name="T57" fmla="*/ 1581 h 3334"/>
              <a:gd name="T58" fmla="*/ 2341 w 3336"/>
              <a:gd name="T59" fmla="*/ 1294 h 3334"/>
              <a:gd name="T60" fmla="*/ 2212 w 3336"/>
              <a:gd name="T61" fmla="*/ 1045 h 3334"/>
              <a:gd name="T62" fmla="*/ 2015 w 3336"/>
              <a:gd name="T63" fmla="*/ 848 h 3334"/>
              <a:gd name="T64" fmla="*/ 1766 w 3336"/>
              <a:gd name="T65" fmla="*/ 719 h 3334"/>
              <a:gd name="T66" fmla="*/ 1479 w 3336"/>
              <a:gd name="T67" fmla="*/ 674 h 3334"/>
              <a:gd name="T68" fmla="*/ 1967 w 3336"/>
              <a:gd name="T69" fmla="*/ 27 h 3334"/>
              <a:gd name="T70" fmla="*/ 2339 w 3336"/>
              <a:gd name="T71" fmla="*/ 141 h 3334"/>
              <a:gd name="T72" fmla="*/ 2668 w 3336"/>
              <a:gd name="T73" fmla="*/ 333 h 3334"/>
              <a:gd name="T74" fmla="*/ 2944 w 3336"/>
              <a:gd name="T75" fmla="*/ 594 h 3334"/>
              <a:gd name="T76" fmla="*/ 3154 w 3336"/>
              <a:gd name="T77" fmla="*/ 910 h 3334"/>
              <a:gd name="T78" fmla="*/ 3288 w 3336"/>
              <a:gd name="T79" fmla="*/ 1271 h 3334"/>
              <a:gd name="T80" fmla="*/ 3336 w 3336"/>
              <a:gd name="T81" fmla="*/ 1667 h 3334"/>
              <a:gd name="T82" fmla="*/ 3288 w 3336"/>
              <a:gd name="T83" fmla="*/ 2063 h 3334"/>
              <a:gd name="T84" fmla="*/ 3154 w 3336"/>
              <a:gd name="T85" fmla="*/ 2425 h 3334"/>
              <a:gd name="T86" fmla="*/ 2944 w 3336"/>
              <a:gd name="T87" fmla="*/ 2741 h 3334"/>
              <a:gd name="T88" fmla="*/ 2668 w 3336"/>
              <a:gd name="T89" fmla="*/ 3001 h 3334"/>
              <a:gd name="T90" fmla="*/ 2339 w 3336"/>
              <a:gd name="T91" fmla="*/ 3194 h 3334"/>
              <a:gd name="T92" fmla="*/ 1967 w 3336"/>
              <a:gd name="T93" fmla="*/ 3307 h 3334"/>
              <a:gd name="T94" fmla="*/ 1566 w 3336"/>
              <a:gd name="T95" fmla="*/ 3331 h 3334"/>
              <a:gd name="T96" fmla="*/ 1178 w 3336"/>
              <a:gd name="T97" fmla="*/ 3261 h 3334"/>
              <a:gd name="T98" fmla="*/ 826 w 3336"/>
              <a:gd name="T99" fmla="*/ 3107 h 3334"/>
              <a:gd name="T100" fmla="*/ 523 w 3336"/>
              <a:gd name="T101" fmla="*/ 2879 h 3334"/>
              <a:gd name="T102" fmla="*/ 278 w 3336"/>
              <a:gd name="T103" fmla="*/ 2589 h 3334"/>
              <a:gd name="T104" fmla="*/ 105 w 3336"/>
              <a:gd name="T105" fmla="*/ 2249 h 3334"/>
              <a:gd name="T106" fmla="*/ 12 w 3336"/>
              <a:gd name="T107" fmla="*/ 1869 h 3334"/>
              <a:gd name="T108" fmla="*/ 12 w 3336"/>
              <a:gd name="T109" fmla="*/ 1466 h 3334"/>
              <a:gd name="T110" fmla="*/ 105 w 3336"/>
              <a:gd name="T111" fmla="*/ 1086 h 3334"/>
              <a:gd name="T112" fmla="*/ 278 w 3336"/>
              <a:gd name="T113" fmla="*/ 745 h 3334"/>
              <a:gd name="T114" fmla="*/ 523 w 3336"/>
              <a:gd name="T115" fmla="*/ 456 h 3334"/>
              <a:gd name="T116" fmla="*/ 826 w 3336"/>
              <a:gd name="T117" fmla="*/ 227 h 3334"/>
              <a:gd name="T118" fmla="*/ 1178 w 3336"/>
              <a:gd name="T119" fmla="*/ 73 h 3334"/>
              <a:gd name="T120" fmla="*/ 1566 w 3336"/>
              <a:gd name="T121" fmla="*/ 3 h 33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336" h="3334">
                <a:moveTo>
                  <a:pt x="2411" y="1160"/>
                </a:moveTo>
                <a:lnTo>
                  <a:pt x="2439" y="1225"/>
                </a:lnTo>
                <a:lnTo>
                  <a:pt x="2461" y="1293"/>
                </a:lnTo>
                <a:lnTo>
                  <a:pt x="2479" y="1362"/>
                </a:lnTo>
                <a:lnTo>
                  <a:pt x="2492" y="1434"/>
                </a:lnTo>
                <a:lnTo>
                  <a:pt x="2499" y="1507"/>
                </a:lnTo>
                <a:lnTo>
                  <a:pt x="2503" y="1581"/>
                </a:lnTo>
                <a:lnTo>
                  <a:pt x="2499" y="1662"/>
                </a:lnTo>
                <a:lnTo>
                  <a:pt x="2490" y="1741"/>
                </a:lnTo>
                <a:lnTo>
                  <a:pt x="2475" y="1818"/>
                </a:lnTo>
                <a:lnTo>
                  <a:pt x="2454" y="1894"/>
                </a:lnTo>
                <a:lnTo>
                  <a:pt x="2427" y="1966"/>
                </a:lnTo>
                <a:lnTo>
                  <a:pt x="2395" y="2036"/>
                </a:lnTo>
                <a:lnTo>
                  <a:pt x="2358" y="2103"/>
                </a:lnTo>
                <a:lnTo>
                  <a:pt x="2317" y="2168"/>
                </a:lnTo>
                <a:lnTo>
                  <a:pt x="2270" y="2228"/>
                </a:lnTo>
                <a:lnTo>
                  <a:pt x="2220" y="2285"/>
                </a:lnTo>
                <a:lnTo>
                  <a:pt x="2165" y="2339"/>
                </a:lnTo>
                <a:lnTo>
                  <a:pt x="2108" y="2387"/>
                </a:lnTo>
                <a:lnTo>
                  <a:pt x="2046" y="2432"/>
                </a:lnTo>
                <a:lnTo>
                  <a:pt x="1981" y="2471"/>
                </a:lnTo>
                <a:lnTo>
                  <a:pt x="1912" y="2507"/>
                </a:lnTo>
                <a:lnTo>
                  <a:pt x="1841" y="2536"/>
                </a:lnTo>
                <a:lnTo>
                  <a:pt x="1767" y="2562"/>
                </a:lnTo>
                <a:lnTo>
                  <a:pt x="1691" y="2581"/>
                </a:lnTo>
                <a:lnTo>
                  <a:pt x="1613" y="2594"/>
                </a:lnTo>
                <a:lnTo>
                  <a:pt x="1674" y="2618"/>
                </a:lnTo>
                <a:lnTo>
                  <a:pt x="1737" y="2636"/>
                </a:lnTo>
                <a:lnTo>
                  <a:pt x="1803" y="2650"/>
                </a:lnTo>
                <a:lnTo>
                  <a:pt x="1870" y="2658"/>
                </a:lnTo>
                <a:lnTo>
                  <a:pt x="1938" y="2660"/>
                </a:lnTo>
                <a:lnTo>
                  <a:pt x="2007" y="2658"/>
                </a:lnTo>
                <a:lnTo>
                  <a:pt x="2074" y="2649"/>
                </a:lnTo>
                <a:lnTo>
                  <a:pt x="2140" y="2636"/>
                </a:lnTo>
                <a:lnTo>
                  <a:pt x="2203" y="2618"/>
                </a:lnTo>
                <a:lnTo>
                  <a:pt x="2264" y="2593"/>
                </a:lnTo>
                <a:lnTo>
                  <a:pt x="2323" y="2566"/>
                </a:lnTo>
                <a:lnTo>
                  <a:pt x="2379" y="2533"/>
                </a:lnTo>
                <a:lnTo>
                  <a:pt x="2755" y="2634"/>
                </a:lnTo>
                <a:lnTo>
                  <a:pt x="2653" y="2250"/>
                </a:lnTo>
                <a:lnTo>
                  <a:pt x="2681" y="2196"/>
                </a:lnTo>
                <a:lnTo>
                  <a:pt x="2706" y="2141"/>
                </a:lnTo>
                <a:lnTo>
                  <a:pt x="2726" y="2083"/>
                </a:lnTo>
                <a:lnTo>
                  <a:pt x="2742" y="2024"/>
                </a:lnTo>
                <a:lnTo>
                  <a:pt x="2754" y="1962"/>
                </a:lnTo>
                <a:lnTo>
                  <a:pt x="2761" y="1899"/>
                </a:lnTo>
                <a:lnTo>
                  <a:pt x="2764" y="1835"/>
                </a:lnTo>
                <a:lnTo>
                  <a:pt x="2761" y="1766"/>
                </a:lnTo>
                <a:lnTo>
                  <a:pt x="2753" y="1698"/>
                </a:lnTo>
                <a:lnTo>
                  <a:pt x="2739" y="1632"/>
                </a:lnTo>
                <a:lnTo>
                  <a:pt x="2720" y="1568"/>
                </a:lnTo>
                <a:lnTo>
                  <a:pt x="2696" y="1508"/>
                </a:lnTo>
                <a:lnTo>
                  <a:pt x="2668" y="1449"/>
                </a:lnTo>
                <a:lnTo>
                  <a:pt x="2634" y="1392"/>
                </a:lnTo>
                <a:lnTo>
                  <a:pt x="2598" y="1338"/>
                </a:lnTo>
                <a:lnTo>
                  <a:pt x="2556" y="1288"/>
                </a:lnTo>
                <a:lnTo>
                  <a:pt x="2512" y="1242"/>
                </a:lnTo>
                <a:lnTo>
                  <a:pt x="2463" y="1198"/>
                </a:lnTo>
                <a:lnTo>
                  <a:pt x="2411" y="1160"/>
                </a:lnTo>
                <a:close/>
                <a:moveTo>
                  <a:pt x="1479" y="674"/>
                </a:moveTo>
                <a:lnTo>
                  <a:pt x="1405" y="677"/>
                </a:lnTo>
                <a:lnTo>
                  <a:pt x="1332" y="686"/>
                </a:lnTo>
                <a:lnTo>
                  <a:pt x="1261" y="700"/>
                </a:lnTo>
                <a:lnTo>
                  <a:pt x="1193" y="719"/>
                </a:lnTo>
                <a:lnTo>
                  <a:pt x="1126" y="745"/>
                </a:lnTo>
                <a:lnTo>
                  <a:pt x="1062" y="775"/>
                </a:lnTo>
                <a:lnTo>
                  <a:pt x="1001" y="810"/>
                </a:lnTo>
                <a:lnTo>
                  <a:pt x="943" y="848"/>
                </a:lnTo>
                <a:lnTo>
                  <a:pt x="888" y="892"/>
                </a:lnTo>
                <a:lnTo>
                  <a:pt x="838" y="939"/>
                </a:lnTo>
                <a:lnTo>
                  <a:pt x="790" y="990"/>
                </a:lnTo>
                <a:lnTo>
                  <a:pt x="747" y="1045"/>
                </a:lnTo>
                <a:lnTo>
                  <a:pt x="708" y="1103"/>
                </a:lnTo>
                <a:lnTo>
                  <a:pt x="673" y="1164"/>
                </a:lnTo>
                <a:lnTo>
                  <a:pt x="644" y="1228"/>
                </a:lnTo>
                <a:lnTo>
                  <a:pt x="618" y="1294"/>
                </a:lnTo>
                <a:lnTo>
                  <a:pt x="598" y="1363"/>
                </a:lnTo>
                <a:lnTo>
                  <a:pt x="584" y="1434"/>
                </a:lnTo>
                <a:lnTo>
                  <a:pt x="575" y="1507"/>
                </a:lnTo>
                <a:lnTo>
                  <a:pt x="572" y="1581"/>
                </a:lnTo>
                <a:lnTo>
                  <a:pt x="575" y="1651"/>
                </a:lnTo>
                <a:lnTo>
                  <a:pt x="583" y="1720"/>
                </a:lnTo>
                <a:lnTo>
                  <a:pt x="596" y="1788"/>
                </a:lnTo>
                <a:lnTo>
                  <a:pt x="613" y="1853"/>
                </a:lnTo>
                <a:lnTo>
                  <a:pt x="637" y="1916"/>
                </a:lnTo>
                <a:lnTo>
                  <a:pt x="663" y="1977"/>
                </a:lnTo>
                <a:lnTo>
                  <a:pt x="694" y="2036"/>
                </a:lnTo>
                <a:lnTo>
                  <a:pt x="582" y="2458"/>
                </a:lnTo>
                <a:lnTo>
                  <a:pt x="995" y="2348"/>
                </a:lnTo>
                <a:lnTo>
                  <a:pt x="1057" y="2383"/>
                </a:lnTo>
                <a:lnTo>
                  <a:pt x="1121" y="2415"/>
                </a:lnTo>
                <a:lnTo>
                  <a:pt x="1189" y="2440"/>
                </a:lnTo>
                <a:lnTo>
                  <a:pt x="1258" y="2460"/>
                </a:lnTo>
                <a:lnTo>
                  <a:pt x="1330" y="2475"/>
                </a:lnTo>
                <a:lnTo>
                  <a:pt x="1404" y="2485"/>
                </a:lnTo>
                <a:lnTo>
                  <a:pt x="1479" y="2488"/>
                </a:lnTo>
                <a:lnTo>
                  <a:pt x="1554" y="2485"/>
                </a:lnTo>
                <a:lnTo>
                  <a:pt x="1626" y="2475"/>
                </a:lnTo>
                <a:lnTo>
                  <a:pt x="1697" y="2461"/>
                </a:lnTo>
                <a:lnTo>
                  <a:pt x="1766" y="2441"/>
                </a:lnTo>
                <a:lnTo>
                  <a:pt x="1832" y="2417"/>
                </a:lnTo>
                <a:lnTo>
                  <a:pt x="1896" y="2386"/>
                </a:lnTo>
                <a:lnTo>
                  <a:pt x="1957" y="2352"/>
                </a:lnTo>
                <a:lnTo>
                  <a:pt x="2015" y="2312"/>
                </a:lnTo>
                <a:lnTo>
                  <a:pt x="2070" y="2270"/>
                </a:lnTo>
                <a:lnTo>
                  <a:pt x="2122" y="2222"/>
                </a:lnTo>
                <a:lnTo>
                  <a:pt x="2169" y="2171"/>
                </a:lnTo>
                <a:lnTo>
                  <a:pt x="2212" y="2116"/>
                </a:lnTo>
                <a:lnTo>
                  <a:pt x="2251" y="2059"/>
                </a:lnTo>
                <a:lnTo>
                  <a:pt x="2286" y="1998"/>
                </a:lnTo>
                <a:lnTo>
                  <a:pt x="2316" y="1934"/>
                </a:lnTo>
                <a:lnTo>
                  <a:pt x="2341" y="1867"/>
                </a:lnTo>
                <a:lnTo>
                  <a:pt x="2360" y="1799"/>
                </a:lnTo>
                <a:lnTo>
                  <a:pt x="2376" y="1728"/>
                </a:lnTo>
                <a:lnTo>
                  <a:pt x="2384" y="1655"/>
                </a:lnTo>
                <a:lnTo>
                  <a:pt x="2387" y="1581"/>
                </a:lnTo>
                <a:lnTo>
                  <a:pt x="2384" y="1507"/>
                </a:lnTo>
                <a:lnTo>
                  <a:pt x="2376" y="1434"/>
                </a:lnTo>
                <a:lnTo>
                  <a:pt x="2360" y="1363"/>
                </a:lnTo>
                <a:lnTo>
                  <a:pt x="2341" y="1294"/>
                </a:lnTo>
                <a:lnTo>
                  <a:pt x="2316" y="1228"/>
                </a:lnTo>
                <a:lnTo>
                  <a:pt x="2286" y="1164"/>
                </a:lnTo>
                <a:lnTo>
                  <a:pt x="2251" y="1103"/>
                </a:lnTo>
                <a:lnTo>
                  <a:pt x="2212" y="1045"/>
                </a:lnTo>
                <a:lnTo>
                  <a:pt x="2169" y="990"/>
                </a:lnTo>
                <a:lnTo>
                  <a:pt x="2122" y="939"/>
                </a:lnTo>
                <a:lnTo>
                  <a:pt x="2070" y="892"/>
                </a:lnTo>
                <a:lnTo>
                  <a:pt x="2015" y="848"/>
                </a:lnTo>
                <a:lnTo>
                  <a:pt x="1957" y="810"/>
                </a:lnTo>
                <a:lnTo>
                  <a:pt x="1896" y="775"/>
                </a:lnTo>
                <a:lnTo>
                  <a:pt x="1832" y="745"/>
                </a:lnTo>
                <a:lnTo>
                  <a:pt x="1766" y="719"/>
                </a:lnTo>
                <a:lnTo>
                  <a:pt x="1697" y="700"/>
                </a:lnTo>
                <a:lnTo>
                  <a:pt x="1626" y="686"/>
                </a:lnTo>
                <a:lnTo>
                  <a:pt x="1554" y="677"/>
                </a:lnTo>
                <a:lnTo>
                  <a:pt x="1479" y="674"/>
                </a:lnTo>
                <a:close/>
                <a:moveTo>
                  <a:pt x="1667" y="0"/>
                </a:moveTo>
                <a:lnTo>
                  <a:pt x="1770" y="3"/>
                </a:lnTo>
                <a:lnTo>
                  <a:pt x="1870" y="12"/>
                </a:lnTo>
                <a:lnTo>
                  <a:pt x="1967" y="27"/>
                </a:lnTo>
                <a:lnTo>
                  <a:pt x="2064" y="48"/>
                </a:lnTo>
                <a:lnTo>
                  <a:pt x="2158" y="73"/>
                </a:lnTo>
                <a:lnTo>
                  <a:pt x="2250" y="104"/>
                </a:lnTo>
                <a:lnTo>
                  <a:pt x="2339" y="141"/>
                </a:lnTo>
                <a:lnTo>
                  <a:pt x="2426" y="182"/>
                </a:lnTo>
                <a:lnTo>
                  <a:pt x="2510" y="227"/>
                </a:lnTo>
                <a:lnTo>
                  <a:pt x="2591" y="278"/>
                </a:lnTo>
                <a:lnTo>
                  <a:pt x="2668" y="333"/>
                </a:lnTo>
                <a:lnTo>
                  <a:pt x="2743" y="393"/>
                </a:lnTo>
                <a:lnTo>
                  <a:pt x="2813" y="456"/>
                </a:lnTo>
                <a:lnTo>
                  <a:pt x="2880" y="522"/>
                </a:lnTo>
                <a:lnTo>
                  <a:pt x="2944" y="594"/>
                </a:lnTo>
                <a:lnTo>
                  <a:pt x="3003" y="668"/>
                </a:lnTo>
                <a:lnTo>
                  <a:pt x="3058" y="745"/>
                </a:lnTo>
                <a:lnTo>
                  <a:pt x="3109" y="826"/>
                </a:lnTo>
                <a:lnTo>
                  <a:pt x="3154" y="910"/>
                </a:lnTo>
                <a:lnTo>
                  <a:pt x="3196" y="996"/>
                </a:lnTo>
                <a:lnTo>
                  <a:pt x="3231" y="1086"/>
                </a:lnTo>
                <a:lnTo>
                  <a:pt x="3263" y="1177"/>
                </a:lnTo>
                <a:lnTo>
                  <a:pt x="3288" y="1271"/>
                </a:lnTo>
                <a:lnTo>
                  <a:pt x="3310" y="1368"/>
                </a:lnTo>
                <a:lnTo>
                  <a:pt x="3324" y="1466"/>
                </a:lnTo>
                <a:lnTo>
                  <a:pt x="3333" y="1565"/>
                </a:lnTo>
                <a:lnTo>
                  <a:pt x="3336" y="1667"/>
                </a:lnTo>
                <a:lnTo>
                  <a:pt x="3333" y="1768"/>
                </a:lnTo>
                <a:lnTo>
                  <a:pt x="3324" y="1869"/>
                </a:lnTo>
                <a:lnTo>
                  <a:pt x="3310" y="1967"/>
                </a:lnTo>
                <a:lnTo>
                  <a:pt x="3288" y="2063"/>
                </a:lnTo>
                <a:lnTo>
                  <a:pt x="3263" y="2157"/>
                </a:lnTo>
                <a:lnTo>
                  <a:pt x="3231" y="2249"/>
                </a:lnTo>
                <a:lnTo>
                  <a:pt x="3196" y="2339"/>
                </a:lnTo>
                <a:lnTo>
                  <a:pt x="3154" y="2425"/>
                </a:lnTo>
                <a:lnTo>
                  <a:pt x="3109" y="2508"/>
                </a:lnTo>
                <a:lnTo>
                  <a:pt x="3058" y="2589"/>
                </a:lnTo>
                <a:lnTo>
                  <a:pt x="3003" y="2667"/>
                </a:lnTo>
                <a:lnTo>
                  <a:pt x="2944" y="2741"/>
                </a:lnTo>
                <a:lnTo>
                  <a:pt x="2880" y="2812"/>
                </a:lnTo>
                <a:lnTo>
                  <a:pt x="2813" y="2879"/>
                </a:lnTo>
                <a:lnTo>
                  <a:pt x="2743" y="2942"/>
                </a:lnTo>
                <a:lnTo>
                  <a:pt x="2668" y="3001"/>
                </a:lnTo>
                <a:lnTo>
                  <a:pt x="2591" y="3056"/>
                </a:lnTo>
                <a:lnTo>
                  <a:pt x="2510" y="3107"/>
                </a:lnTo>
                <a:lnTo>
                  <a:pt x="2426" y="3152"/>
                </a:lnTo>
                <a:lnTo>
                  <a:pt x="2339" y="3194"/>
                </a:lnTo>
                <a:lnTo>
                  <a:pt x="2250" y="3230"/>
                </a:lnTo>
                <a:lnTo>
                  <a:pt x="2158" y="3261"/>
                </a:lnTo>
                <a:lnTo>
                  <a:pt x="2064" y="3287"/>
                </a:lnTo>
                <a:lnTo>
                  <a:pt x="1967" y="3307"/>
                </a:lnTo>
                <a:lnTo>
                  <a:pt x="1870" y="3322"/>
                </a:lnTo>
                <a:lnTo>
                  <a:pt x="1770" y="3331"/>
                </a:lnTo>
                <a:lnTo>
                  <a:pt x="1667" y="3334"/>
                </a:lnTo>
                <a:lnTo>
                  <a:pt x="1566" y="3331"/>
                </a:lnTo>
                <a:lnTo>
                  <a:pt x="1466" y="3322"/>
                </a:lnTo>
                <a:lnTo>
                  <a:pt x="1369" y="3307"/>
                </a:lnTo>
                <a:lnTo>
                  <a:pt x="1272" y="3287"/>
                </a:lnTo>
                <a:lnTo>
                  <a:pt x="1178" y="3261"/>
                </a:lnTo>
                <a:lnTo>
                  <a:pt x="1086" y="3230"/>
                </a:lnTo>
                <a:lnTo>
                  <a:pt x="997" y="3194"/>
                </a:lnTo>
                <a:lnTo>
                  <a:pt x="910" y="3152"/>
                </a:lnTo>
                <a:lnTo>
                  <a:pt x="826" y="3107"/>
                </a:lnTo>
                <a:lnTo>
                  <a:pt x="745" y="3056"/>
                </a:lnTo>
                <a:lnTo>
                  <a:pt x="668" y="3001"/>
                </a:lnTo>
                <a:lnTo>
                  <a:pt x="593" y="2942"/>
                </a:lnTo>
                <a:lnTo>
                  <a:pt x="523" y="2879"/>
                </a:lnTo>
                <a:lnTo>
                  <a:pt x="456" y="2812"/>
                </a:lnTo>
                <a:lnTo>
                  <a:pt x="392" y="2741"/>
                </a:lnTo>
                <a:lnTo>
                  <a:pt x="333" y="2667"/>
                </a:lnTo>
                <a:lnTo>
                  <a:pt x="278" y="2589"/>
                </a:lnTo>
                <a:lnTo>
                  <a:pt x="227" y="2508"/>
                </a:lnTo>
                <a:lnTo>
                  <a:pt x="182" y="2425"/>
                </a:lnTo>
                <a:lnTo>
                  <a:pt x="140" y="2339"/>
                </a:lnTo>
                <a:lnTo>
                  <a:pt x="105" y="2249"/>
                </a:lnTo>
                <a:lnTo>
                  <a:pt x="73" y="2157"/>
                </a:lnTo>
                <a:lnTo>
                  <a:pt x="47" y="2063"/>
                </a:lnTo>
                <a:lnTo>
                  <a:pt x="26" y="1967"/>
                </a:lnTo>
                <a:lnTo>
                  <a:pt x="12" y="1869"/>
                </a:lnTo>
                <a:lnTo>
                  <a:pt x="3" y="1768"/>
                </a:lnTo>
                <a:lnTo>
                  <a:pt x="0" y="1667"/>
                </a:lnTo>
                <a:lnTo>
                  <a:pt x="3" y="1565"/>
                </a:lnTo>
                <a:lnTo>
                  <a:pt x="12" y="1466"/>
                </a:lnTo>
                <a:lnTo>
                  <a:pt x="26" y="1368"/>
                </a:lnTo>
                <a:lnTo>
                  <a:pt x="47" y="1271"/>
                </a:lnTo>
                <a:lnTo>
                  <a:pt x="73" y="1177"/>
                </a:lnTo>
                <a:lnTo>
                  <a:pt x="105" y="1086"/>
                </a:lnTo>
                <a:lnTo>
                  <a:pt x="140" y="996"/>
                </a:lnTo>
                <a:lnTo>
                  <a:pt x="182" y="910"/>
                </a:lnTo>
                <a:lnTo>
                  <a:pt x="227" y="826"/>
                </a:lnTo>
                <a:lnTo>
                  <a:pt x="278" y="745"/>
                </a:lnTo>
                <a:lnTo>
                  <a:pt x="333" y="668"/>
                </a:lnTo>
                <a:lnTo>
                  <a:pt x="392" y="594"/>
                </a:lnTo>
                <a:lnTo>
                  <a:pt x="456" y="522"/>
                </a:lnTo>
                <a:lnTo>
                  <a:pt x="523" y="456"/>
                </a:lnTo>
                <a:lnTo>
                  <a:pt x="593" y="393"/>
                </a:lnTo>
                <a:lnTo>
                  <a:pt x="668" y="333"/>
                </a:lnTo>
                <a:lnTo>
                  <a:pt x="745" y="278"/>
                </a:lnTo>
                <a:lnTo>
                  <a:pt x="826" y="227"/>
                </a:lnTo>
                <a:lnTo>
                  <a:pt x="910" y="182"/>
                </a:lnTo>
                <a:lnTo>
                  <a:pt x="997" y="141"/>
                </a:lnTo>
                <a:lnTo>
                  <a:pt x="1086" y="104"/>
                </a:lnTo>
                <a:lnTo>
                  <a:pt x="1178" y="73"/>
                </a:lnTo>
                <a:lnTo>
                  <a:pt x="1272" y="48"/>
                </a:lnTo>
                <a:lnTo>
                  <a:pt x="1369" y="27"/>
                </a:lnTo>
                <a:lnTo>
                  <a:pt x="1466" y="12"/>
                </a:lnTo>
                <a:lnTo>
                  <a:pt x="1566" y="3"/>
                </a:lnTo>
                <a:lnTo>
                  <a:pt x="1667" y="0"/>
                </a:lnTo>
                <a:close/>
              </a:path>
            </a:pathLst>
          </a:custGeom>
          <a:solidFill>
            <a:srgbClr val="595959"/>
          </a:solidFill>
          <a:ln w="0">
            <a:solidFill>
              <a:srgbClr val="565654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D6BB66E-1863-4386-A57D-E3152999025D}"/>
              </a:ext>
            </a:extLst>
          </p:cNvPr>
          <p:cNvSpPr txBox="1"/>
          <p:nvPr/>
        </p:nvSpPr>
        <p:spPr>
          <a:xfrm>
            <a:off x="995055" y="1081622"/>
            <a:ext cx="4776450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500" b="1" i="0" dirty="0" err="1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Light" panose="00000300000000000000" pitchFamily="2" charset="-127"/>
              </a:rPr>
              <a:t>HoHoNet</a:t>
            </a:r>
            <a:endParaRPr lang="ko-KR" altLang="en-US" sz="1500" b="1" dirty="0"/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D20C708B-36FD-4A9D-ACB2-B30D31EDF1F8}"/>
              </a:ext>
            </a:extLst>
          </p:cNvPr>
          <p:cNvSpPr/>
          <p:nvPr/>
        </p:nvSpPr>
        <p:spPr>
          <a:xfrm>
            <a:off x="436083" y="4094273"/>
            <a:ext cx="452098" cy="453600"/>
          </a:xfrm>
          <a:prstGeom prst="ellipse">
            <a:avLst/>
          </a:prstGeom>
          <a:solidFill>
            <a:srgbClr val="59595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>
                <a:latin typeface="Berlin Sans FB Demi" panose="020E0802020502020306" pitchFamily="34" charset="0"/>
              </a:rPr>
              <a:t>?</a:t>
            </a:r>
            <a:endParaRPr lang="ko-KR" altLang="en-US" sz="2800" b="1" dirty="0">
              <a:latin typeface="Berlin Sans FB Demi" panose="020E0802020502020306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1CFCDE-FDE3-49C1-BF85-C871721433EA}"/>
              </a:ext>
            </a:extLst>
          </p:cNvPr>
          <p:cNvSpPr txBox="1"/>
          <p:nvPr/>
        </p:nvSpPr>
        <p:spPr>
          <a:xfrm>
            <a:off x="837638" y="4482655"/>
            <a:ext cx="11110522" cy="18835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sz="12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열당</a:t>
            </a: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예측과 픽셀당 예측의 차이</a:t>
            </a:r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</a:p>
          <a:p>
            <a:pPr>
              <a:lnSpc>
                <a:spcPct val="200000"/>
              </a:lnSpc>
            </a:pPr>
            <a:r>
              <a:rPr lang="ko-KR" altLang="en-US" sz="120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  <a:sym typeface="Wingdings" panose="05000000000000000000" pitchFamily="2" charset="2"/>
              </a:rPr>
              <a:t>⇒ 열 당 예측으로</a:t>
            </a:r>
            <a:r>
              <a:rPr lang="en-US" altLang="ko-KR" sz="120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  <a:sym typeface="Wingdings" panose="05000000000000000000" pitchFamily="2" charset="2"/>
              </a:rPr>
              <a:t> layout</a:t>
            </a:r>
            <a:r>
              <a:rPr lang="ko-KR" altLang="en-US" sz="120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  <a:sym typeface="Wingdings" panose="05000000000000000000" pitchFamily="2" charset="2"/>
              </a:rPr>
              <a:t> 을</a:t>
            </a:r>
            <a:r>
              <a:rPr lang="en-US" altLang="ko-KR" sz="120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  <a:sym typeface="Wingdings" panose="05000000000000000000" pitchFamily="2" charset="2"/>
              </a:rPr>
              <a:t>, </a:t>
            </a:r>
            <a:r>
              <a:rPr lang="ko-KR" altLang="en-US" sz="120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  <a:sym typeface="Wingdings" panose="05000000000000000000" pitchFamily="2" charset="2"/>
              </a:rPr>
              <a:t>픽셀당 예측으로 </a:t>
            </a:r>
            <a:r>
              <a:rPr lang="en-US" altLang="ko-KR" sz="120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  <a:sym typeface="Wingdings" panose="05000000000000000000" pitchFamily="2" charset="2"/>
              </a:rPr>
              <a:t>depth</a:t>
            </a:r>
            <a:r>
              <a:rPr lang="ko-KR" altLang="en-US" sz="120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  <a:sym typeface="Wingdings" panose="05000000000000000000" pitchFamily="2" charset="2"/>
              </a:rPr>
              <a:t>와 </a:t>
            </a:r>
            <a:r>
              <a:rPr lang="en-US" altLang="ko-KR" sz="120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  <a:sym typeface="Wingdings" panose="05000000000000000000" pitchFamily="2" charset="2"/>
              </a:rPr>
              <a:t>semantic</a:t>
            </a:r>
            <a:r>
              <a:rPr lang="ko-KR" altLang="en-US" sz="120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  <a:sym typeface="Wingdings" panose="05000000000000000000" pitchFamily="2" charset="2"/>
              </a:rPr>
              <a:t>을 나오게 하는 것 같다</a:t>
            </a:r>
            <a:r>
              <a:rPr lang="en-US" altLang="ko-KR" sz="120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  <a:sym typeface="Wingdings" panose="05000000000000000000" pitchFamily="2" charset="2"/>
              </a:rPr>
              <a:t>.</a:t>
            </a:r>
            <a:endParaRPr lang="en-US" altLang="ko-KR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228600" indent="-228600">
              <a:lnSpc>
                <a:spcPct val="200000"/>
              </a:lnSpc>
              <a:buFont typeface="+mj-ea"/>
              <a:buAutoNum type="circleNumDbPlain"/>
            </a:pPr>
            <a:r>
              <a:rPr lang="en-US" altLang="ko-KR" sz="1200" b="0" i="0" dirty="0" err="1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Hohonet</a:t>
            </a:r>
            <a:r>
              <a:rPr lang="ko-KR" altLang="en-US" sz="12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은 </a:t>
            </a:r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Depth </a:t>
            </a:r>
            <a:r>
              <a:rPr lang="en-US" altLang="ko-KR" sz="12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estimatio</a:t>
            </a: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와 </a:t>
            </a:r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semantic </a:t>
            </a:r>
            <a:r>
              <a:rPr lang="en-US" altLang="ko-KR" sz="12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sementation</a:t>
            </a: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이 나오고 그걸 </a:t>
            </a:r>
            <a:r>
              <a:rPr lang="en-US" altLang="ko-KR" sz="12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horizonnet</a:t>
            </a: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처럼 </a:t>
            </a:r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3d room reconstruction</a:t>
            </a: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을 하는 듯</a:t>
            </a:r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..? </a:t>
            </a:r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  <a:sym typeface="Wingdings" panose="05000000000000000000" pitchFamily="2" charset="2"/>
              </a:rPr>
              <a:t> </a:t>
            </a: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  <a:sym typeface="Wingdings" panose="05000000000000000000" pitchFamily="2" charset="2"/>
              </a:rPr>
              <a:t>이걸 코드에서 알 수 있을까</a:t>
            </a:r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  <a:sym typeface="Wingdings" panose="05000000000000000000" pitchFamily="2" charset="2"/>
              </a:rPr>
              <a:t>?</a:t>
            </a:r>
          </a:p>
          <a:p>
            <a:pPr lvl="1">
              <a:lnSpc>
                <a:spcPct val="200000"/>
              </a:lnSpc>
            </a:pPr>
            <a:r>
              <a:rPr lang="ko-KR" altLang="en-US" sz="120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  <a:sym typeface="Wingdings" panose="05000000000000000000" pitchFamily="2" charset="2"/>
              </a:rPr>
              <a:t>⇒ 알 수 있다</a:t>
            </a:r>
            <a:r>
              <a:rPr lang="en-US" altLang="ko-KR" sz="120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  <a:sym typeface="Wingdings" panose="05000000000000000000" pitchFamily="2" charset="2"/>
              </a:rPr>
              <a:t>!! </a:t>
            </a:r>
            <a:r>
              <a:rPr lang="en-US" altLang="ko-KR" sz="1200" dirty="0" err="1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  <a:sym typeface="Wingdings" panose="05000000000000000000" pitchFamily="2" charset="2"/>
              </a:rPr>
              <a:t>HoHoNet</a:t>
            </a:r>
            <a:r>
              <a:rPr lang="en-US" altLang="ko-KR" sz="120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  <a:sym typeface="Wingdings" panose="05000000000000000000" pitchFamily="2" charset="2"/>
              </a:rPr>
              <a:t>/lib/model/modality/</a:t>
            </a:r>
            <a:r>
              <a:rPr lang="ko-KR" altLang="en-US" sz="120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  <a:sym typeface="Wingdings" panose="05000000000000000000" pitchFamily="2" charset="2"/>
              </a:rPr>
              <a:t>에 각 코드가 나와 있음</a:t>
            </a:r>
            <a:r>
              <a:rPr lang="en-US" altLang="ko-KR" sz="120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  <a:sym typeface="Wingdings" panose="05000000000000000000" pitchFamily="2" charset="2"/>
              </a:rPr>
              <a:t>.</a:t>
            </a:r>
          </a:p>
          <a:p>
            <a:pPr marL="228600" indent="-2286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실행 시  </a:t>
            </a:r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room</a:t>
            </a: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layout</a:t>
            </a: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이 만들어지지만</a:t>
            </a:r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코드 상  </a:t>
            </a:r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depth</a:t>
            </a: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와 </a:t>
            </a:r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semantic </a:t>
            </a: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을</a:t>
            </a:r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사용한 부분</a:t>
            </a:r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,  </a:t>
            </a: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그리고 그게 결과로 나타난 부분이 있는지 알아봐야 할 거 같다</a:t>
            </a:r>
            <a:endParaRPr lang="en-US" altLang="ko-KR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D222831-3840-45A0-B77E-2F0175161E53}"/>
              </a:ext>
            </a:extLst>
          </p:cNvPr>
          <p:cNvSpPr txBox="1"/>
          <p:nvPr/>
        </p:nvSpPr>
        <p:spPr>
          <a:xfrm>
            <a:off x="946506" y="4159490"/>
            <a:ext cx="4776450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500" b="1" dirty="0">
                <a:latin typeface="리디바탕" panose="020B0600000101010101" pitchFamily="34" charset="-127"/>
                <a:ea typeface="리디바탕" panose="020B0600000101010101" pitchFamily="34" charset="-127"/>
              </a:rPr>
              <a:t>궁금한 점</a:t>
            </a:r>
            <a:r>
              <a:rPr lang="en-US" altLang="ko-KR" sz="1500" b="1" dirty="0"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ko-KR" altLang="en-US" sz="1500" b="1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129752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6590592"/>
            <a:ext cx="12192000" cy="26740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960120" y="123110"/>
            <a:ext cx="2423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>
                <a:solidFill>
                  <a:srgbClr val="595959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HoHoNet</a:t>
            </a:r>
            <a:endParaRPr lang="en-US" altLang="ko-KR" sz="2400" dirty="0">
              <a:solidFill>
                <a:srgbClr val="595959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6CF951F2-470C-425E-9BF9-5A61D772CE45}"/>
              </a:ext>
            </a:extLst>
          </p:cNvPr>
          <p:cNvSpPr/>
          <p:nvPr/>
        </p:nvSpPr>
        <p:spPr>
          <a:xfrm>
            <a:off x="575370" y="910095"/>
            <a:ext cx="452098" cy="453600"/>
          </a:xfrm>
          <a:prstGeom prst="ellipse">
            <a:avLst/>
          </a:prstGeom>
          <a:solidFill>
            <a:srgbClr val="59595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>
                <a:latin typeface="Berlin Sans FB Demi" panose="020E0802020502020306" pitchFamily="34" charset="0"/>
              </a:rPr>
              <a:t>!</a:t>
            </a:r>
            <a:endParaRPr lang="ko-KR" altLang="en-US" sz="2800" b="1" dirty="0">
              <a:latin typeface="Berlin Sans FB Demi" panose="020E0802020502020306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2296899-F065-4F71-89F7-6A86E39C594F}"/>
              </a:ext>
            </a:extLst>
          </p:cNvPr>
          <p:cNvSpPr txBox="1"/>
          <p:nvPr/>
        </p:nvSpPr>
        <p:spPr>
          <a:xfrm>
            <a:off x="1085793" y="975312"/>
            <a:ext cx="4776450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500" b="1" dirty="0">
                <a:latin typeface="리디바탕" panose="020B0600000101010101" pitchFamily="34" charset="-127"/>
                <a:ea typeface="리디바탕" panose="020B0600000101010101" pitchFamily="34" charset="-127"/>
              </a:rPr>
              <a:t>내용 정리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4048F82-93CE-4B3F-84CC-8F3240E15747}"/>
              </a:ext>
            </a:extLst>
          </p:cNvPr>
          <p:cNvSpPr txBox="1"/>
          <p:nvPr/>
        </p:nvSpPr>
        <p:spPr>
          <a:xfrm>
            <a:off x="575370" y="1535583"/>
            <a:ext cx="11037510" cy="4104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1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Hohonet</a:t>
            </a:r>
            <a: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의 결과 </a:t>
            </a:r>
            <a:r>
              <a:rPr lang="en-US" altLang="ko-KR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: layout, depth, semantic</a:t>
            </a:r>
          </a:p>
          <a:p>
            <a:pPr>
              <a:lnSpc>
                <a:spcPct val="200000"/>
              </a:lnSpc>
            </a:pPr>
            <a:r>
              <a:rPr lang="en-US" altLang="ko-KR" sz="11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Hohonet</a:t>
            </a:r>
            <a: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은 레이아웃 재구성을 위한 새로운 방법을 설계하는 것이 아님</a:t>
            </a:r>
            <a:r>
              <a:rPr lang="en-US" altLang="ko-KR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>
              <a:lnSpc>
                <a:spcPct val="200000"/>
              </a:lnSpc>
            </a:pPr>
            <a:endParaRPr lang="en-US" altLang="ko-KR" sz="11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100" b="1" dirty="0">
                <a:latin typeface="리디바탕" panose="020B0600000101010101" pitchFamily="34" charset="-127"/>
                <a:ea typeface="리디바탕" panose="020B0600000101010101" pitchFamily="34" charset="-127"/>
              </a:rPr>
              <a:t>Room layout </a:t>
            </a:r>
            <a:r>
              <a:rPr lang="en-US" altLang="ko-KR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en-US" altLang="ko-KR" sz="11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Hohonet</a:t>
            </a:r>
            <a: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은</a:t>
            </a:r>
            <a:r>
              <a:rPr lang="en-US" altLang="ko-KR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resnet34, </a:t>
            </a:r>
            <a:r>
              <a:rPr lang="en-US" altLang="ko-KR" sz="11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horizonnet</a:t>
            </a:r>
            <a: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은 </a:t>
            </a:r>
            <a:r>
              <a:rPr lang="en-US" altLang="ko-KR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resnet50</a:t>
            </a:r>
            <a: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사용</a:t>
            </a:r>
            <a:r>
              <a:rPr lang="en-US" altLang="ko-KR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>
              <a:lnSpc>
                <a:spcPct val="200000"/>
              </a:lnSpc>
            </a:pPr>
            <a:endParaRPr lang="en-US" altLang="ko-KR" sz="11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100" b="1" dirty="0">
                <a:latin typeface="리디바탕" panose="020B0600000101010101" pitchFamily="34" charset="-127"/>
                <a:ea typeface="리디바탕" panose="020B0600000101010101" pitchFamily="34" charset="-127"/>
              </a:rPr>
              <a:t>Semantic segmentation </a:t>
            </a:r>
            <a:r>
              <a:rPr lang="en-US" altLang="ko-KR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: resnet101 </a:t>
            </a:r>
            <a: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사용</a:t>
            </a:r>
            <a:r>
              <a:rPr lang="en-US" altLang="ko-KR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>
              <a:lnSpc>
                <a:spcPct val="200000"/>
              </a:lnSpc>
            </a:pPr>
            <a:endParaRPr lang="en-US" altLang="ko-KR" sz="11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100" b="1" dirty="0">
                <a:latin typeface="리디바탕" panose="020B0600000101010101" pitchFamily="34" charset="-127"/>
                <a:ea typeface="리디바탕" panose="020B0600000101010101" pitchFamily="34" charset="-127"/>
              </a:rPr>
              <a:t>Depth estimation </a:t>
            </a:r>
            <a:r>
              <a:rPr lang="en-US" altLang="ko-KR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: resnet50 </a:t>
            </a:r>
            <a: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사용</a:t>
            </a:r>
            <a:endParaRPr lang="en-US" altLang="ko-KR" sz="11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1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HoHoNet</a:t>
            </a:r>
            <a: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은 이전의 최첨단 기술인 </a:t>
            </a:r>
            <a:r>
              <a:rPr lang="en-US" altLang="ko-KR" sz="11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BiFuse</a:t>
            </a:r>
            <a:r>
              <a:rPr lang="en-US" altLang="ko-KR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[24]</a:t>
            </a:r>
            <a: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를 큰 폭으로 능가한다는 것을 입증한다</a:t>
            </a:r>
            <a:r>
              <a:rPr lang="en-US" altLang="ko-KR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1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HoHoNet</a:t>
            </a:r>
            <a: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은 장면의 전체적인 구조를 잘 포착한다</a:t>
            </a:r>
            <a:r>
              <a:rPr lang="en-US" altLang="ko-KR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1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BiFuse</a:t>
            </a:r>
            <a: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는 </a:t>
            </a:r>
            <a:r>
              <a:rPr lang="en-US" altLang="ko-KR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ERP</a:t>
            </a:r>
            <a: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와 </a:t>
            </a:r>
            <a:r>
              <a:rPr lang="ko-KR" altLang="en-US" sz="11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큐브맵을</a:t>
            </a:r>
            <a: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모두 모델 입력으로 사용하므로 두 개의 </a:t>
            </a:r>
            <a:r>
              <a:rPr lang="en-US" altLang="ko-KR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backbone </a:t>
            </a:r>
            <a: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네트워크가 필요</a:t>
            </a:r>
            <a:r>
              <a:rPr lang="en-US" altLang="ko-KR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1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Hohonet</a:t>
            </a:r>
            <a:r>
              <a:rPr lang="en-US" altLang="ko-KR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단점 </a:t>
            </a:r>
            <a:r>
              <a:rPr lang="en-US" altLang="ko-KR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en-US" altLang="ko-KR" sz="11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HoHoNet</a:t>
            </a:r>
            <a: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의 깊이 경계는 </a:t>
            </a:r>
            <a:r>
              <a:rPr lang="en-US" altLang="ko-KR" sz="11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BiFuse</a:t>
            </a:r>
            <a: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의 깊이 경계에 비해 더 흐릿하다</a:t>
            </a:r>
            <a:r>
              <a:rPr lang="en-US" altLang="ko-KR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열의 일부 고주파 신호는 </a:t>
            </a:r>
            <a:r>
              <a:rPr lang="en-US" altLang="ko-KR" sz="11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HoHoNet</a:t>
            </a:r>
            <a: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에 의해 폐기된다</a:t>
            </a:r>
            <a:r>
              <a:rPr lang="en-US" altLang="ko-KR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endParaRPr lang="ko-KR" altLang="en-US" sz="11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6401D17-88E3-46DD-955B-6A23334A04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0502" y="910095"/>
            <a:ext cx="5915899" cy="272524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E487851-78EF-4DFA-8883-8ED0F46AB79C}"/>
              </a:ext>
            </a:extLst>
          </p:cNvPr>
          <p:cNvSpPr txBox="1"/>
          <p:nvPr/>
        </p:nvSpPr>
        <p:spPr>
          <a:xfrm>
            <a:off x="146304" y="0"/>
            <a:ext cx="6766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595959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sz="4000" dirty="0">
              <a:solidFill>
                <a:srgbClr val="595959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875896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6590592"/>
            <a:ext cx="12192000" cy="26740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960119" y="123110"/>
            <a:ext cx="109481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>
                <a:solidFill>
                  <a:srgbClr val="595959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HoHoNet</a:t>
            </a:r>
            <a:r>
              <a:rPr lang="en-US" altLang="ko-KR" sz="2400" dirty="0">
                <a:solidFill>
                  <a:srgbClr val="595959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- </a:t>
            </a:r>
            <a:r>
              <a:rPr lang="ko-KR" altLang="en-US" sz="2400" dirty="0">
                <a:solidFill>
                  <a:srgbClr val="595959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소개</a:t>
            </a:r>
            <a:endParaRPr lang="en-US" altLang="ko-KR" sz="2400" dirty="0">
              <a:solidFill>
                <a:srgbClr val="595959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67B86B5-C377-42E9-B546-264CAF4C37BC}"/>
              </a:ext>
            </a:extLst>
          </p:cNvPr>
          <p:cNvSpPr txBox="1"/>
          <p:nvPr/>
        </p:nvSpPr>
        <p:spPr>
          <a:xfrm>
            <a:off x="222504" y="3992055"/>
            <a:ext cx="8874713" cy="12355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250000"/>
              </a:lnSpc>
              <a:buFont typeface="+mj-ea"/>
              <a:buAutoNum type="circleNumDbPlain"/>
            </a:pPr>
            <a:r>
              <a:rPr lang="ko-KR" altLang="en-US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입력 </a:t>
            </a:r>
            <a:r>
              <a:rPr lang="en-US" altLang="ko-KR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  <a:t>ERP </a:t>
            </a:r>
            <a:r>
              <a:rPr lang="ko-KR" altLang="en-US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이미지는 형상 피라미드 추출을 위해 먼저 </a:t>
            </a:r>
            <a:r>
              <a:rPr lang="en-US" altLang="ko-KR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  <a:t>CNN backbone</a:t>
            </a:r>
            <a:r>
              <a:rPr lang="ko-KR" altLang="en-US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을 통과한 다음</a:t>
            </a:r>
            <a:r>
              <a:rPr lang="en-US" altLang="ko-KR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  <a:t>,</a:t>
            </a:r>
          </a:p>
          <a:p>
            <a:pPr marL="228600" indent="-228600">
              <a:lnSpc>
                <a:spcPct val="250000"/>
              </a:lnSpc>
              <a:buFont typeface="+mj-ea"/>
              <a:buAutoNum type="circleNumDbPlain"/>
            </a:pPr>
            <a:r>
              <a:rPr lang="ko-KR" altLang="en-US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제안된 효율적인 높이 압축 모듈은 형상 피라미드를 높이 치수가 평평한 잠재 수평 형상 표현</a:t>
            </a:r>
            <a:r>
              <a:rPr lang="en-US" altLang="ko-KR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en-US" altLang="ko-KR" sz="105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LHFeat</a:t>
            </a:r>
            <a:r>
              <a:rPr lang="en-US" altLang="ko-KR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으로 인코딩한다</a:t>
            </a:r>
            <a:r>
              <a:rPr lang="en-US" altLang="ko-KR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228600" indent="-228600">
              <a:lnSpc>
                <a:spcPct val="250000"/>
              </a:lnSpc>
              <a:buFont typeface="+mj-ea"/>
              <a:buAutoNum type="circleNumDbPlain"/>
            </a:pPr>
            <a:r>
              <a:rPr lang="ko-KR" altLang="en-US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마지막으로</a:t>
            </a:r>
            <a:r>
              <a:rPr lang="en-US" altLang="ko-KR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en-US" altLang="ko-KR" sz="105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LHFeat</a:t>
            </a:r>
            <a:r>
              <a:rPr lang="ko-KR" altLang="en-US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에서 </a:t>
            </a:r>
            <a:r>
              <a:rPr lang="en-US" altLang="ko-KR" sz="105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HoHoNet</a:t>
            </a:r>
            <a:r>
              <a:rPr lang="en-US" altLang="ko-KR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프레임워크는 최첨단 품질의 </a:t>
            </a:r>
            <a:r>
              <a:rPr lang="ko-KR" altLang="en-US" sz="105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열당</a:t>
            </a:r>
            <a:r>
              <a:rPr lang="ko-KR" altLang="en-US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및 픽셀당 양식</a:t>
            </a:r>
            <a:r>
              <a:rPr lang="en-US" altLang="ko-KR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레이아웃의 모서리 또는 경계</a:t>
            </a:r>
            <a:r>
              <a:rPr lang="en-US" altLang="ko-KR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을 모두 제공할 수 있다</a:t>
            </a:r>
            <a:r>
              <a:rPr lang="en-US" altLang="ko-KR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ko-KR" altLang="en-US" sz="105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CC1851B3-1026-44CA-91CC-BD3F53AD64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175" y="872771"/>
            <a:ext cx="4030176" cy="293524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D0A8BDC-845E-48C1-8BE8-C557760BC6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504" y="5432337"/>
            <a:ext cx="4669953" cy="112496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B235549-AB33-4BCE-92F5-722DCD508E3F}"/>
              </a:ext>
            </a:extLst>
          </p:cNvPr>
          <p:cNvSpPr txBox="1"/>
          <p:nvPr/>
        </p:nvSpPr>
        <p:spPr>
          <a:xfrm>
            <a:off x="4989766" y="5994819"/>
            <a:ext cx="69946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서울한강체 M" panose="02020503020101020101" pitchFamily="18" charset="-127"/>
                <a:ea typeface="서울한강체 M" panose="02020503020101020101" pitchFamily="18" charset="-127"/>
              </a:rPr>
              <a:t>➞</a:t>
            </a:r>
            <a:r>
              <a:rPr lang="en-US" altLang="ko-KR" sz="1200" dirty="0">
                <a:latin typeface="서울한강체 M" panose="02020503020101020101" pitchFamily="18" charset="-127"/>
                <a:ea typeface="서울한강체 M" panose="02020503020101020101" pitchFamily="18" charset="-127"/>
              </a:rPr>
              <a:t> </a:t>
            </a:r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(a)</a:t>
            </a: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처럼 </a:t>
            </a:r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y</a:t>
            </a: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축이 중력방향으로 정렬되었을 때 이미지 </a:t>
            </a:r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column </a:t>
            </a: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구조 정보를 더 잘 압축하여 보관할 수 있음</a:t>
            </a:r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F504538-9988-4E42-BF06-F7CB308E00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9766" y="704407"/>
            <a:ext cx="6877059" cy="316801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E8FC829-5F06-47A7-8A50-A1349FC89E30}"/>
              </a:ext>
            </a:extLst>
          </p:cNvPr>
          <p:cNvSpPr txBox="1"/>
          <p:nvPr/>
        </p:nvSpPr>
        <p:spPr>
          <a:xfrm>
            <a:off x="146304" y="0"/>
            <a:ext cx="6766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595959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sz="4000" dirty="0">
              <a:solidFill>
                <a:srgbClr val="595959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760508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6590592"/>
            <a:ext cx="12192000" cy="26740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960119" y="123110"/>
            <a:ext cx="109481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>
                <a:solidFill>
                  <a:srgbClr val="595959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HoHoNet</a:t>
            </a:r>
            <a:r>
              <a:rPr lang="en-US" altLang="ko-KR" sz="2400" dirty="0">
                <a:solidFill>
                  <a:srgbClr val="595959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- </a:t>
            </a:r>
            <a:r>
              <a:rPr lang="ko-KR" altLang="en-US" sz="2400" dirty="0">
                <a:solidFill>
                  <a:srgbClr val="595959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소개</a:t>
            </a:r>
            <a:endParaRPr lang="en-US" altLang="ko-KR" sz="2400" dirty="0">
              <a:solidFill>
                <a:srgbClr val="595959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725E2B-A369-4564-9619-49E1EA4ED8EC}"/>
              </a:ext>
            </a:extLst>
          </p:cNvPr>
          <p:cNvSpPr txBox="1"/>
          <p:nvPr/>
        </p:nvSpPr>
        <p:spPr>
          <a:xfrm>
            <a:off x="212979" y="2914111"/>
            <a:ext cx="5161260" cy="29392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전방위 이미지의 깊이를 모델링하기 위해</a:t>
            </a:r>
            <a:r>
              <a:rPr lang="en-US" altLang="ko-KR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en-US" altLang="ko-KR" sz="10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OmniDepth</a:t>
            </a:r>
            <a:r>
              <a:rPr lang="ko-KR" altLang="en-US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는 </a:t>
            </a:r>
            <a:r>
              <a:rPr lang="en-US" altLang="ko-KR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ERP </a:t>
            </a:r>
            <a:r>
              <a:rPr lang="ko-KR" altLang="en-US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왜곡을 고려하여 </a:t>
            </a:r>
            <a:r>
              <a:rPr lang="en-US" altLang="ko-KR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encoder-decoder</a:t>
            </a:r>
            <a:r>
              <a:rPr lang="ko-KR" altLang="en-US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architecture</a:t>
            </a:r>
            <a:r>
              <a:rPr lang="ko-KR" altLang="en-US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를 설계한다</a:t>
            </a:r>
            <a:r>
              <a:rPr lang="en-US" altLang="ko-KR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>
              <a:lnSpc>
                <a:spcPct val="200000"/>
              </a:lnSpc>
            </a:pPr>
            <a:r>
              <a:rPr lang="en-US" altLang="ko-KR" sz="10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PanoPopups</a:t>
            </a:r>
            <a:r>
              <a:rPr lang="ko-KR" altLang="en-US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는 평면 인식 손실로 </a:t>
            </a:r>
            <a:r>
              <a:rPr lang="en-US" altLang="ko-KR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360 </a:t>
            </a:r>
            <a:r>
              <a:rPr lang="ko-KR" altLang="en-US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깊이를 학습하는 것이 합성 환경에 도움이 된다는 것을 보여준다</a:t>
            </a:r>
            <a:r>
              <a:rPr lang="en-US" altLang="ko-KR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>
              <a:lnSpc>
                <a:spcPct val="200000"/>
              </a:lnSpc>
            </a:pPr>
            <a:endParaRPr lang="en-US" altLang="ko-KR" sz="10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계단식 훈련 단계를 가진 여러 백본</a:t>
            </a:r>
            <a:r>
              <a:rPr lang="en-US" altLang="ko-KR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(backbone)</a:t>
            </a:r>
            <a:r>
              <a:rPr lang="ko-KR" altLang="en-US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을 사용하는 대부분의 최신 방법과 대조적으로</a:t>
            </a:r>
            <a:r>
              <a:rPr lang="en-US" altLang="ko-KR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en-US" altLang="ko-KR" sz="1200" dirty="0" err="1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HoHoNet</a:t>
            </a:r>
            <a:r>
              <a:rPr lang="ko-KR" altLang="en-US" sz="120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은 하나의 백본으로만 구성</a:t>
            </a:r>
            <a:r>
              <a:rPr lang="ko-KR" altLang="en-US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되며 한 단계에서만 훈련된다</a:t>
            </a:r>
            <a:r>
              <a:rPr lang="en-US" altLang="ko-KR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>
              <a:lnSpc>
                <a:spcPct val="200000"/>
              </a:lnSpc>
            </a:pPr>
            <a:r>
              <a:rPr lang="ko-KR" altLang="en-US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또한</a:t>
            </a:r>
            <a:r>
              <a:rPr lang="en-US" altLang="ko-KR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en-US" altLang="ko-KR" sz="10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HoHoNet</a:t>
            </a:r>
            <a:r>
              <a:rPr lang="ko-KR" altLang="en-US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은 </a:t>
            </a:r>
            <a:r>
              <a:rPr lang="ko-KR" altLang="en-US" sz="120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소형 </a:t>
            </a:r>
            <a:r>
              <a:rPr lang="en-US" altLang="ko-KR" sz="1200" dirty="0" err="1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LHFeat</a:t>
            </a:r>
            <a:r>
              <a:rPr lang="ko-KR" altLang="en-US" sz="120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을 통해 밀도가 높은 깊이를 모델링</a:t>
            </a:r>
            <a:r>
              <a:rPr lang="ko-KR" altLang="en-US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하는 반면 이전의 기술은 기존의 밀도가 높은 특징에서 깊이를 추정한다</a:t>
            </a:r>
            <a:r>
              <a:rPr lang="en-US" altLang="ko-KR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ko-KR" altLang="en-US" sz="10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A79CD3A-752E-438F-8876-817A08B4D789}"/>
              </a:ext>
            </a:extLst>
          </p:cNvPr>
          <p:cNvSpPr txBox="1"/>
          <p:nvPr/>
        </p:nvSpPr>
        <p:spPr>
          <a:xfrm>
            <a:off x="5742425" y="2544211"/>
            <a:ext cx="6165811" cy="33765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의미론적 분할은 장면 모델링의 기본 작업이다</a:t>
            </a:r>
            <a:r>
              <a:rPr lang="en-US" altLang="ko-KR" sz="10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b="0" i="0" dirty="0" err="1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DistConv</a:t>
            </a:r>
            <a:r>
              <a:rPr lang="ko-KR" altLang="en-US" sz="10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는 </a:t>
            </a:r>
            <a:r>
              <a:rPr lang="en-US" altLang="ko-KR" sz="10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ERP </a:t>
            </a:r>
            <a:r>
              <a:rPr lang="ko-KR" altLang="en-US" sz="10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이미지의 조밀한 깊이 및 의미 예측을 위한 왜곡 인식 변형 가능한 </a:t>
            </a:r>
            <a:r>
              <a:rPr lang="ko-KR" altLang="en-US" sz="1000" b="0" i="0" dirty="0" err="1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컨볼루션</a:t>
            </a:r>
            <a:r>
              <a:rPr lang="ko-KR" altLang="en-US" sz="10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레이어를 제안한다</a:t>
            </a:r>
            <a:r>
              <a:rPr lang="en-US" altLang="ko-KR" sz="10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360 </a:t>
            </a:r>
            <a:r>
              <a:rPr lang="ko-KR" altLang="en-US" sz="10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의미 있는 분할을 위한 최근의 대부분의 방법은 </a:t>
            </a:r>
            <a:r>
              <a:rPr lang="ko-KR" altLang="en-US" sz="1000" b="0" i="0" dirty="0" err="1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정이십면체</a:t>
            </a:r>
            <a:r>
              <a:rPr lang="ko-KR" altLang="en-US" sz="10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mesh</a:t>
            </a:r>
            <a:r>
              <a:rPr lang="ko-KR" altLang="en-US" sz="10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와 관련된 표현으로 작동하는 훈련 가능한 층을 설계한다</a:t>
            </a:r>
            <a:r>
              <a:rPr lang="en-US" altLang="ko-KR" sz="10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그러나 위의 모든 방법은 파노라마 신호에 대해 비교적 낮은 해상도로 실행</a:t>
            </a:r>
            <a:r>
              <a:rPr lang="ko-KR" altLang="en-US" sz="10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된</a:t>
            </a:r>
            <a:r>
              <a:rPr lang="ko-KR" altLang="en-US" sz="10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다</a:t>
            </a:r>
            <a:r>
              <a:rPr lang="en-US" altLang="ko-KR" sz="10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탄젠트 이미지는 고해상도 파노라마를 처리하고 미리 훈련된 가중치를 투시 이미지에 배치할 수 있는 세분화된 </a:t>
            </a:r>
            <a:r>
              <a:rPr lang="en-US" altLang="ko-KR" sz="10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20</a:t>
            </a:r>
            <a:r>
              <a:rPr lang="ko-KR" altLang="en-US" sz="1000" b="0" i="0" dirty="0" err="1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면체에</a:t>
            </a:r>
            <a:r>
              <a:rPr lang="ko-KR" altLang="en-US" sz="10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접하는 다중 평면 이미지에 전방위 신호를 투사한다</a:t>
            </a:r>
            <a:r>
              <a:rPr lang="en-US" altLang="ko-KR" sz="10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탄젠트 이미지와 마찬가지로 </a:t>
            </a:r>
            <a:r>
              <a:rPr lang="en-US" altLang="ko-KR" sz="1000" b="0" i="0" dirty="0" err="1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HoHoNet</a:t>
            </a:r>
            <a:r>
              <a:rPr lang="ko-KR" altLang="en-US" sz="10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도 </a:t>
            </a:r>
            <a:r>
              <a:rPr lang="ko-KR" altLang="en-US" sz="1200" b="0" i="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고해상도 이미지에서 작동</a:t>
            </a:r>
            <a:r>
              <a:rPr lang="ko-KR" altLang="en-US" sz="10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할 수 있으며</a:t>
            </a:r>
            <a:r>
              <a:rPr lang="en-US" altLang="ko-KR" sz="10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이는 더 나은 의미 있는 분할 정확도를 달성하는 데 필수적인 요소로 나타났다</a:t>
            </a:r>
            <a:r>
              <a:rPr lang="en-US" altLang="ko-KR" sz="10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최근의 방법과 대조적으로 </a:t>
            </a:r>
            <a:r>
              <a:rPr lang="en-US" altLang="ko-KR" sz="1000" b="0" i="0" dirty="0" err="1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HoHoNet</a:t>
            </a:r>
            <a:r>
              <a:rPr lang="ko-KR" altLang="en-US" sz="10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은 </a:t>
            </a:r>
            <a:r>
              <a:rPr lang="en-US" altLang="ko-KR" sz="1200" b="0" i="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ERP </a:t>
            </a:r>
            <a:r>
              <a:rPr lang="ko-KR" altLang="en-US" sz="1200" b="0" i="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이미지에서 직접 실행</a:t>
            </a:r>
            <a:r>
              <a:rPr lang="ko-KR" altLang="en-US" sz="10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되며 고도로 최적화된 딥 러닝 라이브러리는 모든 작업을 쉽게 구현할 수 있다</a:t>
            </a:r>
            <a:r>
              <a:rPr lang="en-US" altLang="ko-KR" sz="10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ko-KR" altLang="en-US" sz="10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D0E47A8-18C9-4DEE-B146-CA8D877D8F27}"/>
              </a:ext>
            </a:extLst>
          </p:cNvPr>
          <p:cNvSpPr txBox="1"/>
          <p:nvPr/>
        </p:nvSpPr>
        <p:spPr>
          <a:xfrm>
            <a:off x="212979" y="1243163"/>
            <a:ext cx="299694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 dirty="0">
                <a:latin typeface="리디바탕" panose="020B0600000101010101" pitchFamily="34" charset="-127"/>
                <a:ea typeface="리디바탕" panose="020B0600000101010101" pitchFamily="34" charset="-127"/>
              </a:rPr>
              <a:t>360</a:t>
            </a:r>
            <a:r>
              <a:rPr lang="ko-KR" altLang="en-US" sz="1400" b="1" dirty="0">
                <a:latin typeface="리디바탕" panose="020B0600000101010101" pitchFamily="34" charset="-127"/>
                <a:ea typeface="리디바탕" panose="020B0600000101010101" pitchFamily="34" charset="-127"/>
              </a:rPr>
              <a:t> 이미지에 대한 깊이 추정</a:t>
            </a:r>
            <a:r>
              <a:rPr lang="en-US" altLang="ko-KR" sz="1400" b="1" dirty="0"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9E4F8FB-A656-4ED9-BAB4-B9C502231C3C}"/>
              </a:ext>
            </a:extLst>
          </p:cNvPr>
          <p:cNvSpPr txBox="1"/>
          <p:nvPr/>
        </p:nvSpPr>
        <p:spPr>
          <a:xfrm>
            <a:off x="5893989" y="1225477"/>
            <a:ext cx="34671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360</a:t>
            </a:r>
            <a:r>
              <a:rPr lang="ko-KR" altLang="en-US" sz="1400" b="1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이미지에 대한 의미론적 세분화</a:t>
            </a:r>
            <a:r>
              <a:rPr lang="en-US" altLang="ko-KR" sz="1400" b="1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ko-KR" altLang="en-US" sz="14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1B5D09C-6725-4D55-B230-1C402CE9E8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9900" y="824663"/>
            <a:ext cx="2333487" cy="1477463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7A7EB787-13A0-4B93-B0F2-2E7243ABEF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5950" y="795307"/>
            <a:ext cx="2352675" cy="1511267"/>
          </a:xfrm>
          <a:prstGeom prst="rect">
            <a:avLst/>
          </a:prstGeom>
        </p:spPr>
      </p:pic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7F975231-4018-42F4-B6CB-296F92BD11AA}"/>
              </a:ext>
            </a:extLst>
          </p:cNvPr>
          <p:cNvCxnSpPr>
            <a:cxnSpLocks/>
          </p:cNvCxnSpPr>
          <p:nvPr/>
        </p:nvCxnSpPr>
        <p:spPr>
          <a:xfrm>
            <a:off x="5641407" y="824663"/>
            <a:ext cx="20395" cy="5566612"/>
          </a:xfrm>
          <a:prstGeom prst="line">
            <a:avLst/>
          </a:prstGeom>
          <a:ln w="28575"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D0165D4-6DCE-44AF-B8CB-5F66333014E4}"/>
              </a:ext>
            </a:extLst>
          </p:cNvPr>
          <p:cNvSpPr/>
          <p:nvPr/>
        </p:nvSpPr>
        <p:spPr>
          <a:xfrm>
            <a:off x="5959822" y="1142253"/>
            <a:ext cx="3028887" cy="377964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i="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360</a:t>
            </a:r>
            <a:r>
              <a:rPr lang="ko-KR" altLang="en-US" sz="1400" b="1" i="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이미지에 대한 의미론적 세분화</a:t>
            </a:r>
            <a:r>
              <a:rPr lang="en-US" altLang="ko-KR" sz="1400" b="1" i="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F7A698E-3BAD-442A-9952-DD810FEF9FE6}"/>
              </a:ext>
            </a:extLst>
          </p:cNvPr>
          <p:cNvSpPr/>
          <p:nvPr/>
        </p:nvSpPr>
        <p:spPr>
          <a:xfrm>
            <a:off x="180209" y="1139005"/>
            <a:ext cx="2510768" cy="377964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latin typeface="리디바탕" panose="020B0600000101010101" pitchFamily="34" charset="-127"/>
                <a:ea typeface="리디바탕" panose="020B0600000101010101" pitchFamily="34" charset="-127"/>
              </a:rPr>
              <a:t>360</a:t>
            </a:r>
            <a:r>
              <a:rPr lang="ko-KR" altLang="en-US" sz="1400" b="1" dirty="0">
                <a:latin typeface="리디바탕" panose="020B0600000101010101" pitchFamily="34" charset="-127"/>
                <a:ea typeface="리디바탕" panose="020B0600000101010101" pitchFamily="34" charset="-127"/>
              </a:rPr>
              <a:t> 이미지에 대한 깊이 추정</a:t>
            </a:r>
            <a:r>
              <a:rPr lang="en-US" altLang="ko-KR" sz="1400" b="1" dirty="0"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86149F8-6BBD-48C0-8740-71EFFF4599FD}"/>
              </a:ext>
            </a:extLst>
          </p:cNvPr>
          <p:cNvSpPr txBox="1"/>
          <p:nvPr/>
        </p:nvSpPr>
        <p:spPr>
          <a:xfrm>
            <a:off x="146304" y="0"/>
            <a:ext cx="6766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595959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sz="4000" dirty="0">
              <a:solidFill>
                <a:srgbClr val="595959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871397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ê´ë ¨ ì´ë¯¸ì§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15" r="7924" b="7120"/>
          <a:stretch/>
        </p:blipFill>
        <p:spPr bwMode="auto">
          <a:xfrm>
            <a:off x="8327112" y="1285602"/>
            <a:ext cx="3864959" cy="1521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3931920" y="2697480"/>
            <a:ext cx="8260080" cy="145389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37316" y="3008929"/>
            <a:ext cx="4343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1. </a:t>
            </a:r>
            <a:r>
              <a:rPr lang="en-US" altLang="ko-KR" sz="4800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RoomNet</a:t>
            </a:r>
            <a:endParaRPr lang="en-US" altLang="ko-KR" sz="48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2741AD-34AD-46D9-AC90-A332D758E782}"/>
              </a:ext>
            </a:extLst>
          </p:cNvPr>
          <p:cNvSpPr txBox="1"/>
          <p:nvPr/>
        </p:nvSpPr>
        <p:spPr>
          <a:xfrm>
            <a:off x="4421043" y="6562067"/>
            <a:ext cx="3349913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050" dirty="0">
                <a:ln w="0">
                  <a:noFill/>
                </a:ln>
                <a:solidFill>
                  <a:schemeClr val="dk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https://github.com/sunset1995/pytorch-layoutnet</a:t>
            </a:r>
          </a:p>
        </p:txBody>
      </p:sp>
    </p:spTree>
    <p:extLst>
      <p:ext uri="{BB962C8B-B14F-4D97-AF65-F5344CB8AC3E}">
        <p14:creationId xmlns:p14="http://schemas.microsoft.com/office/powerpoint/2010/main" val="39222666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6590592"/>
            <a:ext cx="12192000" cy="26740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960119" y="123110"/>
            <a:ext cx="109481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>
                <a:solidFill>
                  <a:srgbClr val="595959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HoHoNet</a:t>
            </a:r>
            <a:r>
              <a:rPr lang="en-US" altLang="ko-KR" sz="2400" dirty="0">
                <a:solidFill>
                  <a:srgbClr val="595959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600" dirty="0">
                <a:solidFill>
                  <a:srgbClr val="595959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- </a:t>
            </a:r>
            <a:r>
              <a:rPr lang="ko-KR" altLang="en-US" sz="1600" b="0" i="0" dirty="0">
                <a:solidFill>
                  <a:srgbClr val="595959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조밀한 깊이 추정을 위한 </a:t>
            </a:r>
            <a:r>
              <a:rPr lang="en-US" altLang="ko-KR" sz="1600" b="0" i="0" dirty="0" err="1">
                <a:solidFill>
                  <a:srgbClr val="595959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HoHoNet</a:t>
            </a:r>
            <a:r>
              <a:rPr lang="en-US" altLang="ko-KR" sz="1600" b="0" i="0" dirty="0">
                <a:solidFill>
                  <a:srgbClr val="595959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600" b="0" i="0" dirty="0">
                <a:solidFill>
                  <a:srgbClr val="595959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프레임워크 개요 </a:t>
            </a:r>
            <a:r>
              <a:rPr lang="en-US" altLang="ko-KR" sz="160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  <a:sym typeface="Wingdings" panose="05000000000000000000" pitchFamily="2" charset="2"/>
              </a:rPr>
              <a:t>▶</a:t>
            </a:r>
            <a:r>
              <a:rPr lang="en-US" altLang="ko-KR" sz="1600" b="0" i="0" dirty="0">
                <a:solidFill>
                  <a:srgbClr val="052E6B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  <a:sym typeface="Wingdings" panose="05000000000000000000" pitchFamily="2" charset="2"/>
              </a:rPr>
              <a:t> </a:t>
            </a:r>
            <a:r>
              <a:rPr lang="en-US" altLang="ko-KR" sz="1600" b="0" i="0" dirty="0">
                <a:solidFill>
                  <a:srgbClr val="052E6B"/>
                </a:solidFill>
                <a:effectLst/>
                <a:latin typeface="서울한강체 M" panose="02020503020101020101" pitchFamily="18" charset="-127"/>
                <a:ea typeface="서울한강체 M" panose="02020503020101020101" pitchFamily="18" charset="-127"/>
                <a:sym typeface="Wingdings" panose="05000000000000000000" pitchFamily="2" charset="2"/>
              </a:rPr>
              <a:t>❶ </a:t>
            </a:r>
            <a:r>
              <a:rPr lang="ko-KR" altLang="en-US" sz="1600" b="0" i="0" dirty="0">
                <a:solidFill>
                  <a:srgbClr val="052E6B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  <a:sym typeface="Wingdings" panose="05000000000000000000" pitchFamily="2" charset="2"/>
              </a:rPr>
              <a:t>전체 구성</a:t>
            </a:r>
            <a:r>
              <a:rPr lang="en-US" altLang="ko-KR" sz="160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endParaRPr lang="en-US" altLang="ko-KR" sz="2400" dirty="0">
              <a:solidFill>
                <a:srgbClr val="052E6B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914D50A-5280-4BF1-8CEF-147142410E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226" y="815607"/>
            <a:ext cx="10373547" cy="2042578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29B63618-A6FB-4584-A07A-DE9D1086B6F4}"/>
              </a:ext>
            </a:extLst>
          </p:cNvPr>
          <p:cNvSpPr txBox="1"/>
          <p:nvPr/>
        </p:nvSpPr>
        <p:spPr>
          <a:xfrm>
            <a:off x="298836" y="3530300"/>
            <a:ext cx="11594325" cy="29869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고해상도 파노라마는 먼저 </a:t>
            </a:r>
            <a:r>
              <a:rPr lang="en-US" altLang="ko-KR" sz="130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backbone</a:t>
            </a:r>
            <a:r>
              <a:rPr lang="en-US" altLang="ko-KR" sz="1300" b="0" i="0" dirty="0">
                <a:solidFill>
                  <a:srgbClr val="052E6B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300" b="0" i="0" dirty="0">
                <a:solidFill>
                  <a:srgbClr val="052E6B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예</a:t>
            </a:r>
            <a:r>
              <a:rPr lang="en-US" altLang="ko-KR" sz="1300" b="0" i="0" dirty="0">
                <a:solidFill>
                  <a:srgbClr val="052E6B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en-US" altLang="ko-KR" sz="1300" b="0" i="0" dirty="0" err="1">
                <a:solidFill>
                  <a:srgbClr val="052E6B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ResNet</a:t>
            </a:r>
            <a:r>
              <a:rPr lang="en-US" altLang="ko-KR" sz="1300" b="0" i="0" dirty="0">
                <a:solidFill>
                  <a:srgbClr val="052E6B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에 의해 처리</a:t>
            </a:r>
            <a:r>
              <a:rPr lang="ko-KR" altLang="en-US" sz="11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된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228600" indent="-228600">
              <a:lnSpc>
                <a:spcPct val="200000"/>
              </a:lnSpc>
              <a:buFont typeface="+mj-ea"/>
              <a:buAutoNum type="circleNumDbPlain"/>
            </a:pPr>
            <a:endParaRPr lang="en-US" altLang="ko-KR" sz="1100" b="0" i="0" dirty="0">
              <a:solidFill>
                <a:srgbClr val="000000"/>
              </a:solidFill>
              <a:effectLst/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228600" indent="-2286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형상 피라미드는 제안된 </a:t>
            </a:r>
            <a:r>
              <a:rPr lang="en-US" altLang="ko-KR" sz="1300" b="0" i="0" dirty="0">
                <a:solidFill>
                  <a:srgbClr val="052E6B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EHC(Efficient Height Compression) </a:t>
            </a:r>
            <a:r>
              <a:rPr lang="ko-KR" altLang="en-US" sz="1300" b="0" i="0" dirty="0">
                <a:solidFill>
                  <a:srgbClr val="052E6B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모듈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과 정교화를 위한 </a:t>
            </a:r>
            <a:r>
              <a:rPr lang="ko-KR" altLang="en-US" sz="1300" b="0" i="0" dirty="0">
                <a:solidFill>
                  <a:srgbClr val="052E6B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다중 헤드 자기 주의</a:t>
            </a:r>
            <a:r>
              <a:rPr lang="en-US" altLang="ko-KR" sz="1300" b="0" i="0" dirty="0">
                <a:solidFill>
                  <a:srgbClr val="052E6B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(MHSA) </a:t>
            </a:r>
            <a:r>
              <a:rPr lang="ko-KR" altLang="en-US" sz="1300" b="0" i="0" dirty="0">
                <a:solidFill>
                  <a:srgbClr val="052E6B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모듈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에 의해 압착 및 융합된다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  <a:p>
            <a:pPr marL="216000">
              <a:lnSpc>
                <a:spcPct val="200000"/>
              </a:lnSpc>
            </a:pPr>
            <a:r>
              <a:rPr lang="ko-KR" altLang="en-US" sz="11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그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결과 </a:t>
            </a: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LHFeat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은 </a:t>
            </a:r>
            <a:r>
              <a:rPr lang="en-US" altLang="ko-KR" sz="11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compact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며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예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입력 이미지가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R 3×512×1024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인 경우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R 256×1024),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전체 네트워크가 기존의 인코더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-</a:t>
            </a:r>
            <a:r>
              <a:rPr lang="ko-KR" altLang="en-US" sz="110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디코더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네트워크보다 훨씬 빠르게 조밀한 기능을 실행할 수 있다는 점에 유의한다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228600" indent="-228600">
              <a:lnSpc>
                <a:spcPct val="200000"/>
              </a:lnSpc>
              <a:buFont typeface="+mj-ea"/>
              <a:buAutoNum type="circleNumDbPlain"/>
            </a:pPr>
            <a:endParaRPr lang="en-US" altLang="ko-KR" sz="11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228600" indent="-228600">
              <a:lnSpc>
                <a:spcPct val="200000"/>
              </a:lnSpc>
              <a:buFont typeface="+mj-ea"/>
              <a:buAutoNum type="circleNumDbPlain" startAt="3"/>
            </a:pP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마지막으로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최종 예측을 산출하기 위해 </a:t>
            </a:r>
            <a:r>
              <a:rPr lang="en-US" altLang="ko-KR" sz="1300" b="0" i="0" dirty="0">
                <a:solidFill>
                  <a:srgbClr val="052E6B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1D </a:t>
            </a:r>
            <a:r>
              <a:rPr lang="ko-KR" altLang="en-US" sz="1300" b="0" i="0" dirty="0" err="1">
                <a:solidFill>
                  <a:srgbClr val="052E6B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컨볼루션</a:t>
            </a:r>
            <a:r>
              <a:rPr lang="ko-KR" altLang="en-US" sz="1300" b="0" i="0" dirty="0">
                <a:solidFill>
                  <a:srgbClr val="052E6B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레이어를 사용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한다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 </a:t>
            </a:r>
            <a:endParaRPr lang="en-US" altLang="ko-KR" sz="1100" b="0" i="0" dirty="0">
              <a:solidFill>
                <a:srgbClr val="000000"/>
              </a:solidFill>
              <a:effectLst/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180000">
              <a:lnSpc>
                <a:spcPct val="150000"/>
              </a:lnSpc>
            </a:pP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우리는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DCT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주파수 영역에서 예측이 우수한 결과를 가져온다는 것을 발견하여 </a:t>
            </a:r>
            <a:r>
              <a:rPr lang="ko-KR" altLang="en-US" sz="1300" b="0" i="0" dirty="0">
                <a:solidFill>
                  <a:srgbClr val="052E6B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각 열의 예측에 </a:t>
            </a:r>
            <a:r>
              <a:rPr lang="en-US" altLang="ko-KR" sz="1300" b="0" i="0" dirty="0">
                <a:solidFill>
                  <a:srgbClr val="052E6B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IDCT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를 적용한다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ko-KR" altLang="en-US" sz="11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731EC9-84D8-401A-BCF9-681523ACBD39}"/>
              </a:ext>
            </a:extLst>
          </p:cNvPr>
          <p:cNvSpPr txBox="1"/>
          <p:nvPr/>
        </p:nvSpPr>
        <p:spPr>
          <a:xfrm>
            <a:off x="146304" y="0"/>
            <a:ext cx="6766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595959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sz="4000" dirty="0">
              <a:solidFill>
                <a:srgbClr val="595959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393525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그림 42">
            <a:extLst>
              <a:ext uri="{FF2B5EF4-FFF2-40B4-BE49-F238E27FC236}">
                <a16:creationId xmlns:a16="http://schemas.microsoft.com/office/drawing/2014/main" id="{0F5BF396-BEFC-4A95-B8A0-5DF73CACBC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64" y="837238"/>
            <a:ext cx="7629212" cy="1502212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0" y="6590592"/>
            <a:ext cx="12192000" cy="26740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960119" y="123110"/>
            <a:ext cx="107080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>
                <a:solidFill>
                  <a:srgbClr val="595959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HoHoNet</a:t>
            </a:r>
            <a:r>
              <a:rPr lang="en-US" altLang="ko-KR" sz="2400" dirty="0">
                <a:solidFill>
                  <a:srgbClr val="595959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600" dirty="0">
                <a:solidFill>
                  <a:srgbClr val="595959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- </a:t>
            </a:r>
            <a:r>
              <a:rPr lang="ko-KR" altLang="en-US" sz="1600" b="0" i="0" dirty="0">
                <a:solidFill>
                  <a:srgbClr val="595959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조밀한 깊이 추정을 위한 </a:t>
            </a:r>
            <a:r>
              <a:rPr lang="en-US" altLang="ko-KR" sz="1600" b="0" i="0" dirty="0" err="1">
                <a:solidFill>
                  <a:srgbClr val="595959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HoHoNet</a:t>
            </a:r>
            <a:r>
              <a:rPr lang="en-US" altLang="ko-KR" sz="1600" b="0" i="0" dirty="0">
                <a:solidFill>
                  <a:srgbClr val="595959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600" b="0" i="0" dirty="0">
                <a:solidFill>
                  <a:srgbClr val="595959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프레임워크 개요 </a:t>
            </a:r>
            <a:r>
              <a:rPr lang="en-US" altLang="ko-KR" sz="160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  <a:sym typeface="Wingdings" panose="05000000000000000000" pitchFamily="2" charset="2"/>
              </a:rPr>
              <a:t>▶</a:t>
            </a:r>
            <a:r>
              <a:rPr lang="en-US" altLang="ko-KR" sz="1600" b="0" i="0" dirty="0">
                <a:solidFill>
                  <a:srgbClr val="052E6B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  <a:sym typeface="Wingdings" panose="05000000000000000000" pitchFamily="2" charset="2"/>
              </a:rPr>
              <a:t> </a:t>
            </a:r>
            <a:r>
              <a:rPr lang="en-US" altLang="ko-KR" sz="1600" dirty="0">
                <a:solidFill>
                  <a:srgbClr val="052E6B"/>
                </a:solidFill>
                <a:latin typeface="서울한강체 M" panose="02020503020101020101" pitchFamily="18" charset="-127"/>
                <a:ea typeface="서울한강체 M" panose="02020503020101020101" pitchFamily="18" charset="-127"/>
                <a:sym typeface="Wingdings" panose="05000000000000000000" pitchFamily="2" charset="2"/>
              </a:rPr>
              <a:t>❷</a:t>
            </a:r>
            <a:r>
              <a:rPr lang="en-US" altLang="ko-KR" sz="1600" b="0" i="0" dirty="0">
                <a:solidFill>
                  <a:srgbClr val="052E6B"/>
                </a:solidFill>
                <a:effectLst/>
                <a:latin typeface="서울한강체 M" panose="02020503020101020101" pitchFamily="18" charset="-127"/>
                <a:ea typeface="서울한강체 M" panose="02020503020101020101" pitchFamily="18" charset="-127"/>
                <a:sym typeface="Wingdings" panose="05000000000000000000" pitchFamily="2" charset="2"/>
              </a:rPr>
              <a:t> </a:t>
            </a:r>
            <a:r>
              <a:rPr lang="en-US" altLang="ko-KR" sz="1600" dirty="0" err="1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LHFeat</a:t>
            </a:r>
            <a:r>
              <a:rPr lang="ko-KR" altLang="en-US" sz="160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 대한 </a:t>
            </a:r>
            <a:r>
              <a:rPr lang="en-US" altLang="ko-KR" sz="160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EHC(</a:t>
            </a:r>
            <a:r>
              <a:rPr lang="ko-KR" altLang="en-US" sz="160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효율 높이 압축</a:t>
            </a:r>
            <a:r>
              <a:rPr lang="en-US" altLang="ko-KR" sz="160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</a:t>
            </a:r>
            <a:r>
              <a:rPr lang="ko-KR" altLang="en-US" sz="160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모듈</a:t>
            </a:r>
            <a:endParaRPr lang="en-US" altLang="ko-KR" sz="2400" dirty="0">
              <a:solidFill>
                <a:srgbClr val="052E6B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199B35D0-6E9B-49C3-BC49-D1A5D44BB637}"/>
              </a:ext>
            </a:extLst>
          </p:cNvPr>
          <p:cNvSpPr/>
          <p:nvPr/>
        </p:nvSpPr>
        <p:spPr>
          <a:xfrm>
            <a:off x="960120" y="878544"/>
            <a:ext cx="4315287" cy="1468459"/>
          </a:xfrm>
          <a:prstGeom prst="roundRect">
            <a:avLst/>
          </a:prstGeom>
          <a:noFill/>
          <a:ln w="28575">
            <a:solidFill>
              <a:srgbClr val="595959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6790004-72A6-49D1-A62C-6AB16BA7C0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63" y="2719906"/>
            <a:ext cx="4882582" cy="3421786"/>
          </a:xfrm>
          <a:prstGeom prst="rect">
            <a:avLst/>
          </a:prstGeom>
        </p:spPr>
      </p:pic>
      <p:sp>
        <p:nvSpPr>
          <p:cNvPr id="7" name="화살표: 아래쪽 6">
            <a:extLst>
              <a:ext uri="{FF2B5EF4-FFF2-40B4-BE49-F238E27FC236}">
                <a16:creationId xmlns:a16="http://schemas.microsoft.com/office/drawing/2014/main" id="{CF5240B6-2455-410E-8189-8E4D3C001EDC}"/>
              </a:ext>
            </a:extLst>
          </p:cNvPr>
          <p:cNvSpPr/>
          <p:nvPr/>
        </p:nvSpPr>
        <p:spPr>
          <a:xfrm>
            <a:off x="2317466" y="2329925"/>
            <a:ext cx="434612" cy="546121"/>
          </a:xfrm>
          <a:prstGeom prst="downArrow">
            <a:avLst>
              <a:gd name="adj1" fmla="val 50000"/>
              <a:gd name="adj2" fmla="val 58798"/>
            </a:avLst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A8F7923-D591-49E1-845B-AA677482D024}"/>
              </a:ext>
            </a:extLst>
          </p:cNvPr>
          <p:cNvSpPr txBox="1"/>
          <p:nvPr/>
        </p:nvSpPr>
        <p:spPr>
          <a:xfrm>
            <a:off x="5546371" y="5713403"/>
            <a:ext cx="6499325" cy="661720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000" b="0" i="0" dirty="0">
                <a:solidFill>
                  <a:srgbClr val="595959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마지막으로</a:t>
            </a:r>
            <a:r>
              <a:rPr lang="en-US" altLang="ko-KR" sz="1000" b="0" i="0" dirty="0">
                <a:solidFill>
                  <a:srgbClr val="595959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, Conv2D </a:t>
            </a:r>
            <a:r>
              <a:rPr lang="ko-KR" altLang="en-US" sz="1000" b="0" i="0" dirty="0">
                <a:solidFill>
                  <a:srgbClr val="595959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레이어는 채널 수를 </a:t>
            </a:r>
            <a:r>
              <a:rPr lang="en-US" altLang="ko-KR" sz="1000" b="0" i="0" dirty="0" err="1">
                <a:solidFill>
                  <a:srgbClr val="595959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LHFeat</a:t>
            </a:r>
            <a:r>
              <a:rPr lang="ko-KR" altLang="en-US" sz="1000" b="0" i="0" dirty="0">
                <a:solidFill>
                  <a:srgbClr val="595959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의 잠재 크기 </a:t>
            </a:r>
            <a:r>
              <a:rPr lang="en-US" altLang="ko-KR" sz="1000" b="0" i="0" dirty="0">
                <a:solidFill>
                  <a:srgbClr val="595959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D</a:t>
            </a:r>
            <a:r>
              <a:rPr lang="ko-KR" altLang="en-US" sz="1000" b="0" i="0" dirty="0">
                <a:solidFill>
                  <a:srgbClr val="595959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로 변환하고</a:t>
            </a:r>
            <a:r>
              <a:rPr lang="en-US" altLang="ko-KR" sz="1000" b="0" i="0" dirty="0">
                <a:solidFill>
                  <a:srgbClr val="595959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b="0" i="0" dirty="0">
                <a:solidFill>
                  <a:srgbClr val="595959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높이 치수는 </a:t>
            </a:r>
            <a:r>
              <a:rPr lang="en-US" altLang="ko-KR" sz="1000" b="0" i="0" dirty="0" err="1">
                <a:solidFill>
                  <a:srgbClr val="595959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ConvSqueezH</a:t>
            </a:r>
            <a:r>
              <a:rPr lang="en-US" altLang="ko-KR" sz="1000" b="0" i="0" dirty="0">
                <a:solidFill>
                  <a:srgbClr val="595959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0" i="0" dirty="0">
                <a:solidFill>
                  <a:srgbClr val="595959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레이어에 의해 이미 </a:t>
            </a:r>
            <a:r>
              <a:rPr lang="en-US" altLang="ko-KR" sz="1000" b="0" i="0" dirty="0">
                <a:solidFill>
                  <a:srgbClr val="595959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b="0" i="0" dirty="0">
                <a:solidFill>
                  <a:srgbClr val="595959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로 감소되었기 때문에 간단히 폐기된다</a:t>
            </a:r>
            <a:r>
              <a:rPr lang="en-US" altLang="ko-KR" sz="1000" b="0" i="0" dirty="0">
                <a:solidFill>
                  <a:srgbClr val="595959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ko-KR" altLang="en-US" sz="1000" dirty="0">
              <a:solidFill>
                <a:srgbClr val="595959"/>
              </a:solidFill>
              <a:effectLst/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37A33DB-F2F5-4F79-9D7E-810E18001680}"/>
              </a:ext>
            </a:extLst>
          </p:cNvPr>
          <p:cNvSpPr txBox="1"/>
          <p:nvPr/>
        </p:nvSpPr>
        <p:spPr>
          <a:xfrm>
            <a:off x="7800975" y="842022"/>
            <a:ext cx="4244721" cy="15844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먼저 </a:t>
            </a:r>
            <a:r>
              <a:rPr lang="en-US" altLang="ko-KR" sz="100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backbone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의 피라미드에서 각 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2D </a:t>
            </a:r>
            <a:r>
              <a:rPr lang="en-US" altLang="ko-KR" sz="100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feature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의 높이를 </a:t>
            </a:r>
            <a:r>
              <a:rPr lang="ko-KR" altLang="en-US" sz="100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짜내기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위해 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EHC 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블록을 사용한다</a:t>
            </a:r>
            <a:r>
              <a:rPr lang="en-US" altLang="ko-KR" sz="100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r>
              <a:rPr lang="ko-KR" altLang="en-US" sz="100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endParaRPr lang="en-US" altLang="ko-KR" sz="1000" dirty="0">
              <a:solidFill>
                <a:srgbClr val="000000"/>
              </a:solidFill>
              <a:effectLst/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그 결과 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1D 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형상이 합산으로 간단히 융합된다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>
              <a:lnSpc>
                <a:spcPct val="200000"/>
              </a:lnSpc>
            </a:pPr>
            <a:endParaRPr lang="en-US" altLang="ko-KR" sz="1000" dirty="0">
              <a:solidFill>
                <a:srgbClr val="000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2D 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및 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1D 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형상의 크기는 각각 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[C, H, W] 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및 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[C, W]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로 표기한다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endParaRPr lang="ko-KR" altLang="en-US" sz="1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53F80CE-93AE-4A3C-8FAD-CA4AAF9FB15F}"/>
                  </a:ext>
                </a:extLst>
              </p:cNvPr>
              <p:cNvSpPr txBox="1"/>
              <p:nvPr/>
            </p:nvSpPr>
            <p:spPr>
              <a:xfrm>
                <a:off x="5546372" y="2833941"/>
                <a:ext cx="6499324" cy="661143"/>
              </a:xfrm>
              <a:prstGeom prst="rect">
                <a:avLst/>
              </a:prstGeom>
              <a:noFill/>
              <a:ln>
                <a:noFill/>
                <a:prstDash val="sysDash"/>
              </a:ln>
            </p:spPr>
            <p:txBody>
              <a:bodyPr wrap="square" anchor="ctr">
                <a:spAutoFit/>
              </a:bodyPr>
              <a:lstStyle/>
              <a:p>
                <a:pPr>
                  <a:lnSpc>
                    <a:spcPct val="200000"/>
                  </a:lnSpc>
                </a:pPr>
                <a:r>
                  <a:rPr lang="en-US" altLang="ko-KR" sz="1000" b="0" i="0" dirty="0">
                    <a:solidFill>
                      <a:srgbClr val="CBC3B2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EHC </a:t>
                </a:r>
                <a:r>
                  <a:rPr lang="ko-KR" altLang="en-US" sz="1000" b="0" i="0" dirty="0">
                    <a:solidFill>
                      <a:srgbClr val="CBC3B2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블록 내에서 입력 </a:t>
                </a:r>
                <a:r>
                  <a:rPr lang="en-US" altLang="ko-KR" sz="1000" b="0" i="0" dirty="0">
                    <a:solidFill>
                      <a:srgbClr val="CBC3B2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2D </a:t>
                </a:r>
                <a:r>
                  <a:rPr lang="en-US" altLang="ko-KR" sz="1000" dirty="0">
                    <a:solidFill>
                      <a:srgbClr val="CBC3B2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feature</a:t>
                </a:r>
                <a:r>
                  <a:rPr lang="ko-KR" altLang="en-US" sz="1000" b="0" i="0" dirty="0">
                    <a:solidFill>
                      <a:srgbClr val="CBC3B2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은 채널 감소를 위해 먼저 </a:t>
                </a:r>
                <a:r>
                  <a:rPr lang="en-US" altLang="ko-KR" sz="1000" b="0" i="0" dirty="0">
                    <a:solidFill>
                      <a:srgbClr val="CBC3B2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Conv2D </a:t>
                </a:r>
                <a:r>
                  <a:rPr lang="ko-KR" altLang="en-US" sz="1000" b="0" i="0" dirty="0">
                    <a:solidFill>
                      <a:srgbClr val="CBC3B2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블록에 의해 처리된 다음</a:t>
                </a:r>
                <a:r>
                  <a:rPr lang="en-US" altLang="ko-KR" sz="1000" b="0" i="0" dirty="0">
                    <a:solidFill>
                      <a:srgbClr val="CBC3B2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,</a:t>
                </a:r>
                <a:r>
                  <a:rPr lang="ko-KR" altLang="en-US" sz="1000" b="0" i="0" dirty="0">
                    <a:solidFill>
                      <a:srgbClr val="CBC3B2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</a:t>
                </a:r>
                <a:endParaRPr lang="en-US" altLang="ko-KR" sz="1000" b="0" i="0" dirty="0">
                  <a:solidFill>
                    <a:srgbClr val="CBC3B2"/>
                  </a:solidFill>
                  <a:effectLst/>
                  <a:latin typeface="리디바탕" panose="020B0600000101010101" pitchFamily="34" charset="-127"/>
                  <a:ea typeface="리디바탕" panose="020B0600000101010101" pitchFamily="34" charset="-127"/>
                </a:endParaRPr>
              </a:p>
              <a:p>
                <a:pPr>
                  <a:lnSpc>
                    <a:spcPct val="200000"/>
                  </a:lnSpc>
                </a:pPr>
                <a:r>
                  <a:rPr lang="ko-KR" altLang="en-US" sz="1000" b="0" i="0" dirty="0">
                    <a:solidFill>
                      <a:srgbClr val="CBC3B2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필요한 경우 공간 너비가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000" b="0" i="1" smtClean="0">
                            <a:solidFill>
                              <a:srgbClr val="CBC3B2"/>
                            </a:solidFill>
                            <a:effectLst/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</m:ctrlPr>
                      </m:sSubPr>
                      <m:e>
                        <m:r>
                          <a:rPr lang="en-US" altLang="ko-KR" sz="1000" b="0" i="1" smtClean="0">
                            <a:solidFill>
                              <a:srgbClr val="CBC3B2"/>
                            </a:solidFill>
                            <a:effectLst/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  <m:t>𝑊</m:t>
                        </m:r>
                      </m:e>
                      <m:sub>
                        <m:r>
                          <a:rPr lang="en-US" altLang="ko-KR" sz="1000" b="0" i="1" smtClean="0">
                            <a:solidFill>
                              <a:srgbClr val="CBC3B2"/>
                            </a:solidFill>
                            <a:effectLst/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  <m:t>1</m:t>
                        </m:r>
                      </m:sub>
                    </m:sSub>
                  </m:oMath>
                </a14:m>
                <a:r>
                  <a:rPr lang="ko-KR" altLang="en-US" sz="1000" b="0" i="0" dirty="0">
                    <a:solidFill>
                      <a:srgbClr val="CBC3B2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로 </a:t>
                </a:r>
                <a:r>
                  <a:rPr lang="en-US" altLang="ko-KR" sz="1000" dirty="0" err="1">
                    <a:solidFill>
                      <a:srgbClr val="CBC3B2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upsampling</a:t>
                </a:r>
                <a:r>
                  <a:rPr lang="ko-KR" altLang="en-US" sz="1000" b="0" i="0" dirty="0">
                    <a:solidFill>
                      <a:srgbClr val="CBC3B2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되고 마지막으로 다른 </a:t>
                </a:r>
                <a:r>
                  <a:rPr lang="en-US" altLang="ko-KR" sz="1000" b="0" i="0" dirty="0">
                    <a:solidFill>
                      <a:srgbClr val="CBC3B2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Conv2D </a:t>
                </a:r>
                <a:r>
                  <a:rPr lang="ko-KR" altLang="en-US" sz="1000" b="0" i="0" dirty="0">
                    <a:solidFill>
                      <a:srgbClr val="CBC3B2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블록이 </a:t>
                </a:r>
                <a:r>
                  <a:rPr lang="en-US" altLang="ko-KR" sz="1000" b="0" i="0" dirty="0" err="1">
                    <a:solidFill>
                      <a:srgbClr val="CBC3B2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upsampling</a:t>
                </a:r>
                <a:r>
                  <a:rPr lang="ko-KR" altLang="en-US" sz="1000" b="0" i="0" dirty="0">
                    <a:solidFill>
                      <a:srgbClr val="CBC3B2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된 </a:t>
                </a:r>
                <a:r>
                  <a:rPr lang="en-US" altLang="ko-KR" sz="1000" b="0" i="0" dirty="0">
                    <a:solidFill>
                      <a:srgbClr val="CBC3B2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feature</a:t>
                </a:r>
                <a:r>
                  <a:rPr lang="ko-KR" altLang="en-US" sz="1000" b="0" i="0" dirty="0">
                    <a:solidFill>
                      <a:srgbClr val="CBC3B2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을 개선한다</a:t>
                </a:r>
                <a:r>
                  <a:rPr lang="en-US" altLang="ko-KR" sz="1000" b="0" i="0" dirty="0">
                    <a:solidFill>
                      <a:srgbClr val="CBC3B2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endParaRPr lang="ko-KR" altLang="en-US" sz="1000" dirty="0">
                  <a:solidFill>
                    <a:srgbClr val="CBC3B2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53F80CE-93AE-4A3C-8FAD-CA4AAF9FB1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6372" y="2833941"/>
                <a:ext cx="6499324" cy="661143"/>
              </a:xfrm>
              <a:prstGeom prst="rect">
                <a:avLst/>
              </a:prstGeom>
              <a:blipFill>
                <a:blip r:embed="rId4"/>
                <a:stretch>
                  <a:fillRect b="-5556"/>
                </a:stretch>
              </a:blipFill>
              <a:ln>
                <a:noFill/>
                <a:prstDash val="sysDash"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442C1E3-C5CF-4EF0-8308-669952D175D7}"/>
                  </a:ext>
                </a:extLst>
              </p:cNvPr>
              <p:cNvSpPr txBox="1"/>
              <p:nvPr/>
            </p:nvSpPr>
            <p:spPr>
              <a:xfrm>
                <a:off x="5546371" y="3859769"/>
                <a:ext cx="6499325" cy="1613519"/>
              </a:xfrm>
              <a:prstGeom prst="rect">
                <a:avLst/>
              </a:prstGeom>
              <a:noFill/>
              <a:ln>
                <a:noFill/>
                <a:prstDash val="sysDash"/>
              </a:ln>
            </p:spPr>
            <p:txBody>
              <a:bodyPr wrap="square" anchor="ctr">
                <a:spAutoFit/>
              </a:bodyPr>
              <a:lstStyle/>
              <a:p>
                <a:pPr>
                  <a:lnSpc>
                    <a:spcPct val="200000"/>
                  </a:lnSpc>
                </a:pPr>
                <a:r>
                  <a:rPr lang="en-US" altLang="ko-KR" sz="1000" dirty="0">
                    <a:solidFill>
                      <a:srgbClr val="052E6B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feature</a:t>
                </a:r>
                <a:r>
                  <a:rPr lang="ko-KR" altLang="en-US" sz="1000" b="0" i="0" dirty="0">
                    <a:solidFill>
                      <a:srgbClr val="052E6B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높이를 </a:t>
                </a:r>
                <a:r>
                  <a:rPr lang="en-US" altLang="ko-KR" sz="1000" b="0" i="0" dirty="0">
                    <a:solidFill>
                      <a:srgbClr val="052E6B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1</a:t>
                </a:r>
                <a:r>
                  <a:rPr lang="ko-KR" altLang="en-US" sz="1000" b="0" i="0" dirty="0">
                    <a:solidFill>
                      <a:srgbClr val="052E6B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로 효율적으로 줄이기 위해 커널 크기를 </a:t>
                </a:r>
                <a:r>
                  <a:rPr lang="en-US" altLang="ko-KR" sz="1000" b="0" i="0" dirty="0">
                    <a:solidFill>
                      <a:srgbClr val="052E6B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(h, 1)</a:t>
                </a:r>
                <a:r>
                  <a:rPr lang="ko-KR" altLang="en-US" sz="1000" b="0" i="0" dirty="0">
                    <a:solidFill>
                      <a:srgbClr val="052E6B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로 설정하여 패딩 없이 전체 </a:t>
                </a:r>
                <a:r>
                  <a:rPr lang="en-US" altLang="ko-KR" sz="1000" dirty="0">
                    <a:solidFill>
                      <a:srgbClr val="052E6B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feature</a:t>
                </a:r>
                <a:r>
                  <a:rPr lang="ko-KR" altLang="en-US" sz="1000" b="0" i="0" dirty="0">
                    <a:solidFill>
                      <a:srgbClr val="052E6B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높이를 커버하는 깊이 있는 </a:t>
                </a:r>
                <a:r>
                  <a:rPr lang="ko-KR" altLang="en-US" sz="1000" b="0" i="0" dirty="0" err="1">
                    <a:solidFill>
                      <a:srgbClr val="052E6B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컨볼루션</a:t>
                </a:r>
                <a:r>
                  <a:rPr lang="ko-KR" altLang="en-US" sz="1000" b="0" i="0" dirty="0">
                    <a:solidFill>
                      <a:srgbClr val="052E6B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레이어인 </a:t>
                </a:r>
                <a:r>
                  <a:rPr lang="en-US" altLang="ko-KR" sz="1000" b="0" i="0" dirty="0" err="1">
                    <a:solidFill>
                      <a:srgbClr val="052E6B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ConvSqueeZH</a:t>
                </a:r>
                <a:r>
                  <a:rPr lang="en-US" altLang="ko-KR" sz="1000" b="0" i="0" dirty="0">
                    <a:solidFill>
                      <a:srgbClr val="052E6B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</a:t>
                </a:r>
                <a:r>
                  <a:rPr lang="ko-KR" altLang="en-US" sz="1000" b="0" i="0" dirty="0">
                    <a:solidFill>
                      <a:srgbClr val="052E6B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레이어를 설계한다</a:t>
                </a:r>
                <a:r>
                  <a:rPr lang="en-US" altLang="ko-KR" sz="1000" b="0" i="0" dirty="0">
                    <a:solidFill>
                      <a:srgbClr val="052E6B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r>
                  <a:rPr lang="ko-KR" altLang="en-US" sz="1000" dirty="0">
                    <a:solidFill>
                      <a:srgbClr val="052E6B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</a:t>
                </a:r>
                <a:endParaRPr lang="en-US" altLang="ko-KR" sz="1000" dirty="0">
                  <a:solidFill>
                    <a:srgbClr val="052E6B"/>
                  </a:solidFill>
                  <a:effectLst/>
                  <a:latin typeface="리디바탕" panose="020B0600000101010101" pitchFamily="34" charset="-127"/>
                  <a:ea typeface="리디바탕" panose="020B0600000101010101" pitchFamily="34" charset="-127"/>
                </a:endParaRPr>
              </a:p>
              <a:p>
                <a:pPr>
                  <a:lnSpc>
                    <a:spcPct val="200000"/>
                  </a:lnSpc>
                </a:pPr>
                <a:r>
                  <a:rPr lang="en-US" altLang="ko-KR" sz="1000" b="0" i="0" dirty="0" err="1">
                    <a:solidFill>
                      <a:srgbClr val="052E6B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ConvSqueezeH</a:t>
                </a:r>
                <a:r>
                  <a:rPr lang="en-US" altLang="ko-KR" sz="1000" b="0" i="0" dirty="0">
                    <a:solidFill>
                      <a:srgbClr val="052E6B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</a:t>
                </a:r>
                <a:r>
                  <a:rPr lang="ko-KR" altLang="en-US" sz="1000" b="0" i="0" dirty="0">
                    <a:solidFill>
                      <a:srgbClr val="052E6B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레이어는 커널 크기가 패딩 없이 이전에 알려진 입력 형상 높이로 설정된 깊이 별 </a:t>
                </a:r>
                <a:r>
                  <a:rPr lang="ko-KR" altLang="en-US" sz="1000" b="0" i="0" dirty="0" err="1">
                    <a:solidFill>
                      <a:srgbClr val="052E6B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컨볼루션</a:t>
                </a:r>
                <a:r>
                  <a:rPr lang="ko-KR" altLang="en-US" sz="1000" b="0" i="0" dirty="0">
                    <a:solidFill>
                      <a:srgbClr val="052E6B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레이어로 출력 형상 높이 </a:t>
                </a:r>
                <a:r>
                  <a:rPr lang="en-US" altLang="ko-KR" sz="1000" b="0" i="0" dirty="0">
                    <a:solidFill>
                      <a:srgbClr val="052E6B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1</a:t>
                </a:r>
                <a:r>
                  <a:rPr lang="ko-KR" altLang="en-US" sz="1000" b="0" i="0" dirty="0">
                    <a:solidFill>
                      <a:srgbClr val="052E6B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을 생성한다</a:t>
                </a:r>
                <a:r>
                  <a:rPr lang="en-US" altLang="ko-KR" sz="1000" b="0" i="0" dirty="0">
                    <a:solidFill>
                      <a:srgbClr val="052E6B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endParaRPr lang="en-US" altLang="ko-KR" sz="1000" dirty="0">
                  <a:solidFill>
                    <a:srgbClr val="052E6B"/>
                  </a:solidFill>
                  <a:effectLst/>
                  <a:latin typeface="리디바탕" panose="020B0600000101010101" pitchFamily="34" charset="-127"/>
                  <a:ea typeface="리디바탕" panose="020B0600000101010101" pitchFamily="34" charset="-127"/>
                </a:endParaRPr>
              </a:p>
              <a:p>
                <a:pPr>
                  <a:lnSpc>
                    <a:spcPct val="200000"/>
                  </a:lnSpc>
                </a:pPr>
                <a:r>
                  <a:rPr lang="ko-KR" altLang="en-US" sz="1000" b="0" i="0" dirty="0">
                    <a:solidFill>
                      <a:srgbClr val="052E6B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각 </a:t>
                </a:r>
                <a:r>
                  <a:rPr lang="en-US" altLang="ko-KR" sz="1000" b="0" i="0" dirty="0">
                    <a:solidFill>
                      <a:srgbClr val="052E6B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EHC </a:t>
                </a:r>
                <a:r>
                  <a:rPr lang="ko-KR" altLang="en-US" sz="1000" b="0" i="0" dirty="0">
                    <a:solidFill>
                      <a:srgbClr val="052E6B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블록의 파라미터 </a:t>
                </a:r>
                <a:r>
                  <a:rPr lang="en-US" altLang="ko-KR" sz="1000" b="0" i="0" dirty="0">
                    <a:solidFill>
                      <a:srgbClr val="052E6B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h</a:t>
                </a:r>
                <a:r>
                  <a:rPr lang="ko-KR" altLang="en-US" sz="1000" b="0" i="0" dirty="0">
                    <a:solidFill>
                      <a:srgbClr val="052E6B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는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000" b="0" i="1" smtClean="0">
                            <a:solidFill>
                              <a:srgbClr val="052E6B"/>
                            </a:solidFill>
                            <a:effectLst/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</m:ctrlPr>
                      </m:sSubPr>
                      <m:e>
                        <m:r>
                          <a:rPr lang="en-US" altLang="ko-KR" sz="1000" b="0" i="1" smtClean="0">
                            <a:solidFill>
                              <a:srgbClr val="052E6B"/>
                            </a:solidFill>
                            <a:effectLst/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  <m:t>𝐻</m:t>
                        </m:r>
                      </m:e>
                      <m:sub>
                        <m:r>
                          <a:rPr lang="en-US" altLang="ko-KR" sz="1000" b="0" i="1" smtClean="0">
                            <a:solidFill>
                              <a:srgbClr val="052E6B"/>
                            </a:solidFill>
                            <a:effectLst/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  <m:t>𝑖𝑛𝑝</m:t>
                        </m:r>
                      </m:sub>
                    </m:sSub>
                  </m:oMath>
                </a14:m>
                <a:r>
                  <a:rPr lang="ko-KR" altLang="en-US" sz="1000" b="0" i="0" dirty="0">
                    <a:solidFill>
                      <a:srgbClr val="052E6B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가 주어지면 자동으로 사전 계산된다</a:t>
                </a:r>
                <a:r>
                  <a:rPr lang="en-US" altLang="ko-KR" sz="1000" b="0" i="0" dirty="0">
                    <a:solidFill>
                      <a:srgbClr val="052E6B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endParaRPr lang="ko-KR" altLang="en-US" sz="1000" dirty="0">
                  <a:solidFill>
                    <a:srgbClr val="052E6B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442C1E3-C5CF-4EF0-8308-669952D175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6371" y="3859769"/>
                <a:ext cx="6499325" cy="1613519"/>
              </a:xfrm>
              <a:prstGeom prst="rect">
                <a:avLst/>
              </a:prstGeom>
              <a:blipFill>
                <a:blip r:embed="rId5"/>
                <a:stretch>
                  <a:fillRect b="-755"/>
                </a:stretch>
              </a:blipFill>
              <a:ln>
                <a:noFill/>
                <a:prstDash val="sysDash"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A5A8D9D8-E61F-45A9-BCD5-A8BC670A439C}"/>
              </a:ext>
            </a:extLst>
          </p:cNvPr>
          <p:cNvSpPr/>
          <p:nvPr/>
        </p:nvSpPr>
        <p:spPr>
          <a:xfrm>
            <a:off x="3781425" y="2857500"/>
            <a:ext cx="1114425" cy="1924050"/>
          </a:xfrm>
          <a:prstGeom prst="roundRect">
            <a:avLst/>
          </a:prstGeom>
          <a:noFill/>
          <a:ln w="19050">
            <a:solidFill>
              <a:srgbClr val="CBC3B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화살표: 아래쪽 27">
            <a:extLst>
              <a:ext uri="{FF2B5EF4-FFF2-40B4-BE49-F238E27FC236}">
                <a16:creationId xmlns:a16="http://schemas.microsoft.com/office/drawing/2014/main" id="{81B102F3-DD6D-41F2-B3F5-03E955B9E431}"/>
              </a:ext>
            </a:extLst>
          </p:cNvPr>
          <p:cNvSpPr/>
          <p:nvPr/>
        </p:nvSpPr>
        <p:spPr>
          <a:xfrm rot="16200000">
            <a:off x="4881563" y="2874254"/>
            <a:ext cx="409575" cy="400050"/>
          </a:xfrm>
          <a:prstGeom prst="downArrow">
            <a:avLst>
              <a:gd name="adj1" fmla="val 50000"/>
              <a:gd name="adj2" fmla="val 64047"/>
            </a:avLst>
          </a:prstGeom>
          <a:solidFill>
            <a:srgbClr val="CBC3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D9D3C36B-CEDE-40C9-90FB-4DA9EFE09B12}"/>
              </a:ext>
            </a:extLst>
          </p:cNvPr>
          <p:cNvSpPr/>
          <p:nvPr/>
        </p:nvSpPr>
        <p:spPr>
          <a:xfrm>
            <a:off x="3770947" y="4848225"/>
            <a:ext cx="1114425" cy="385146"/>
          </a:xfrm>
          <a:prstGeom prst="roundRect">
            <a:avLst/>
          </a:prstGeom>
          <a:noFill/>
          <a:ln w="19050">
            <a:solidFill>
              <a:srgbClr val="052E6B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화살표: 아래쪽 29">
            <a:extLst>
              <a:ext uri="{FF2B5EF4-FFF2-40B4-BE49-F238E27FC236}">
                <a16:creationId xmlns:a16="http://schemas.microsoft.com/office/drawing/2014/main" id="{4F03D4F1-99DC-48D9-BCC0-060A6D6244E1}"/>
              </a:ext>
            </a:extLst>
          </p:cNvPr>
          <p:cNvSpPr/>
          <p:nvPr/>
        </p:nvSpPr>
        <p:spPr>
          <a:xfrm rot="16200000">
            <a:off x="4901367" y="4765982"/>
            <a:ext cx="359999" cy="410021"/>
          </a:xfrm>
          <a:prstGeom prst="downArrow">
            <a:avLst>
              <a:gd name="adj1" fmla="val 50000"/>
              <a:gd name="adj2" fmla="val 64047"/>
            </a:avLst>
          </a:prstGeom>
          <a:solidFill>
            <a:srgbClr val="052E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1EF471B9-57A7-4C15-A92A-BDDE56D488B6}"/>
              </a:ext>
            </a:extLst>
          </p:cNvPr>
          <p:cNvSpPr/>
          <p:nvPr/>
        </p:nvSpPr>
        <p:spPr>
          <a:xfrm>
            <a:off x="3761932" y="5376851"/>
            <a:ext cx="1114425" cy="675173"/>
          </a:xfrm>
          <a:prstGeom prst="roundRect">
            <a:avLst/>
          </a:prstGeom>
          <a:noFill/>
          <a:ln w="19050">
            <a:solidFill>
              <a:srgbClr val="595959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화살표: 아래쪽 31">
            <a:extLst>
              <a:ext uri="{FF2B5EF4-FFF2-40B4-BE49-F238E27FC236}">
                <a16:creationId xmlns:a16="http://schemas.microsoft.com/office/drawing/2014/main" id="{C8CA9C77-A644-4A00-9089-913E04AAB3C8}"/>
              </a:ext>
            </a:extLst>
          </p:cNvPr>
          <p:cNvSpPr/>
          <p:nvPr/>
        </p:nvSpPr>
        <p:spPr>
          <a:xfrm rot="16200000">
            <a:off x="4884033" y="5649678"/>
            <a:ext cx="385146" cy="419545"/>
          </a:xfrm>
          <a:prstGeom prst="downArrow">
            <a:avLst>
              <a:gd name="adj1" fmla="val 50000"/>
              <a:gd name="adj2" fmla="val 64047"/>
            </a:avLst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0C8E5CBE-66F4-4DED-8E99-702A8FD677CA}"/>
              </a:ext>
            </a:extLst>
          </p:cNvPr>
          <p:cNvSpPr/>
          <p:nvPr/>
        </p:nvSpPr>
        <p:spPr>
          <a:xfrm>
            <a:off x="1476375" y="5599726"/>
            <a:ext cx="1009650" cy="315299"/>
          </a:xfrm>
          <a:prstGeom prst="roundRect">
            <a:avLst/>
          </a:prstGeom>
          <a:noFill/>
          <a:ln w="28575">
            <a:solidFill>
              <a:srgbClr val="595959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화살표: 아래쪽 33">
            <a:extLst>
              <a:ext uri="{FF2B5EF4-FFF2-40B4-BE49-F238E27FC236}">
                <a16:creationId xmlns:a16="http://schemas.microsoft.com/office/drawing/2014/main" id="{0E8C14D4-CFEB-4D71-BA0B-BA0DFBDE8976}"/>
              </a:ext>
            </a:extLst>
          </p:cNvPr>
          <p:cNvSpPr/>
          <p:nvPr/>
        </p:nvSpPr>
        <p:spPr>
          <a:xfrm>
            <a:off x="1775928" y="5908942"/>
            <a:ext cx="286552" cy="305853"/>
          </a:xfrm>
          <a:prstGeom prst="downArrow">
            <a:avLst>
              <a:gd name="adj1" fmla="val 50000"/>
              <a:gd name="adj2" fmla="val 64047"/>
            </a:avLst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6CB517E-6DF9-4A08-B945-5E60319F23C9}"/>
              </a:ext>
            </a:extLst>
          </p:cNvPr>
          <p:cNvSpPr txBox="1"/>
          <p:nvPr/>
        </p:nvSpPr>
        <p:spPr>
          <a:xfrm>
            <a:off x="133349" y="6224044"/>
            <a:ext cx="4733482" cy="3058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50" b="0" i="0" dirty="0" err="1"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HorizonNet</a:t>
            </a:r>
            <a:r>
              <a:rPr lang="ko-KR" altLang="en-US" sz="1050" b="0" i="0" dirty="0"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의 </a:t>
            </a:r>
            <a:r>
              <a:rPr lang="en-US" altLang="ko-KR" sz="1050" b="0" i="0" dirty="0"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LSTM</a:t>
            </a:r>
            <a:r>
              <a:rPr lang="ko-KR" altLang="en-US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  <a:t>=</a:t>
            </a:r>
            <a:r>
              <a:rPr lang="ko-KR" altLang="en-US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5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HoHoNet</a:t>
            </a:r>
            <a:r>
              <a:rPr lang="ko-KR" altLang="en-US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의 </a:t>
            </a:r>
            <a:r>
              <a:rPr lang="en-US" altLang="ko-KR" sz="105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LHFeat</a:t>
            </a:r>
            <a:r>
              <a:rPr lang="ko-KR" altLang="en-US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에 대한 </a:t>
            </a:r>
            <a:r>
              <a:rPr lang="en-US" altLang="ko-KR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  <a:t>EHC(</a:t>
            </a:r>
            <a:r>
              <a:rPr lang="ko-KR" altLang="en-US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효율 높이 압축</a:t>
            </a:r>
            <a:r>
              <a:rPr lang="en-US" altLang="ko-KR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  <a:t>) </a:t>
            </a:r>
            <a:r>
              <a:rPr lang="ko-KR" altLang="en-US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모듈</a:t>
            </a:r>
            <a:endParaRPr lang="ko-KR" altLang="en-US" sz="1050" dirty="0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17BC653B-35DC-4637-858D-B3128FFB1298}"/>
              </a:ext>
            </a:extLst>
          </p:cNvPr>
          <p:cNvSpPr/>
          <p:nvPr/>
        </p:nvSpPr>
        <p:spPr>
          <a:xfrm>
            <a:off x="5275407" y="2687710"/>
            <a:ext cx="360000" cy="360000"/>
          </a:xfrm>
          <a:prstGeom prst="ellipse">
            <a:avLst/>
          </a:prstGeom>
          <a:solidFill>
            <a:srgbClr val="CBC3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DEB6CA93-A15F-47B1-9B95-F791D6A3D2D1}"/>
              </a:ext>
            </a:extLst>
          </p:cNvPr>
          <p:cNvSpPr/>
          <p:nvPr/>
        </p:nvSpPr>
        <p:spPr>
          <a:xfrm>
            <a:off x="5275407" y="3730299"/>
            <a:ext cx="360000" cy="360000"/>
          </a:xfrm>
          <a:prstGeom prst="ellipse">
            <a:avLst/>
          </a:prstGeom>
          <a:solidFill>
            <a:srgbClr val="052E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BD452FB1-243F-4CCA-B305-4DCB9046A287}"/>
              </a:ext>
            </a:extLst>
          </p:cNvPr>
          <p:cNvSpPr/>
          <p:nvPr/>
        </p:nvSpPr>
        <p:spPr>
          <a:xfrm>
            <a:off x="5275407" y="5480897"/>
            <a:ext cx="360000" cy="360000"/>
          </a:xfrm>
          <a:prstGeom prst="ellipse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71D245B-BCAC-4A74-9A01-53EA75213410}"/>
              </a:ext>
            </a:extLst>
          </p:cNvPr>
          <p:cNvSpPr txBox="1"/>
          <p:nvPr/>
        </p:nvSpPr>
        <p:spPr>
          <a:xfrm>
            <a:off x="146304" y="0"/>
            <a:ext cx="6766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595959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sz="4000" dirty="0">
              <a:solidFill>
                <a:srgbClr val="595959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965515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6590592"/>
            <a:ext cx="12192000" cy="26740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960119" y="123110"/>
            <a:ext cx="107080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>
                <a:solidFill>
                  <a:srgbClr val="595959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HoHoNet</a:t>
            </a:r>
            <a:r>
              <a:rPr lang="en-US" altLang="ko-KR" sz="2400" dirty="0">
                <a:solidFill>
                  <a:srgbClr val="595959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600" dirty="0">
                <a:solidFill>
                  <a:srgbClr val="595959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- </a:t>
            </a:r>
            <a:r>
              <a:rPr lang="ko-KR" altLang="en-US" sz="1600" b="0" i="0" dirty="0">
                <a:solidFill>
                  <a:srgbClr val="595959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조밀한 깊이 추정을 위한 </a:t>
            </a:r>
            <a:r>
              <a:rPr lang="en-US" altLang="ko-KR" sz="1600" b="0" i="0" dirty="0" err="1">
                <a:solidFill>
                  <a:srgbClr val="595959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HoHoNet</a:t>
            </a:r>
            <a:r>
              <a:rPr lang="en-US" altLang="ko-KR" sz="1600" b="0" i="0" dirty="0">
                <a:solidFill>
                  <a:srgbClr val="595959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600" b="0" i="0" dirty="0">
                <a:solidFill>
                  <a:srgbClr val="595959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프레임워크 개요 </a:t>
            </a:r>
            <a:r>
              <a:rPr lang="en-US" altLang="ko-KR" sz="160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  <a:sym typeface="Wingdings" panose="05000000000000000000" pitchFamily="2" charset="2"/>
              </a:rPr>
              <a:t>▶</a:t>
            </a:r>
            <a:r>
              <a:rPr lang="en-US" altLang="ko-KR" sz="1600" b="0" i="0" dirty="0">
                <a:solidFill>
                  <a:srgbClr val="052E6B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  <a:sym typeface="Wingdings" panose="05000000000000000000" pitchFamily="2" charset="2"/>
              </a:rPr>
              <a:t> </a:t>
            </a:r>
            <a:r>
              <a:rPr lang="en-US" altLang="ko-KR" sz="1600" dirty="0">
                <a:solidFill>
                  <a:srgbClr val="052E6B"/>
                </a:solidFill>
                <a:latin typeface="서울한강체 M" panose="02020503020101020101" pitchFamily="18" charset="-127"/>
                <a:ea typeface="서울한강체 M" panose="02020503020101020101" pitchFamily="18" charset="-127"/>
                <a:sym typeface="Wingdings" panose="05000000000000000000" pitchFamily="2" charset="2"/>
              </a:rPr>
              <a:t>❷</a:t>
            </a:r>
            <a:r>
              <a:rPr lang="en-US" altLang="ko-KR" sz="1600" b="0" i="0" dirty="0">
                <a:solidFill>
                  <a:srgbClr val="052E6B"/>
                </a:solidFill>
                <a:effectLst/>
                <a:latin typeface="서울한강체 M" panose="02020503020101020101" pitchFamily="18" charset="-127"/>
                <a:ea typeface="서울한강체 M" panose="02020503020101020101" pitchFamily="18" charset="-127"/>
                <a:sym typeface="Wingdings" panose="05000000000000000000" pitchFamily="2" charset="2"/>
              </a:rPr>
              <a:t> </a:t>
            </a:r>
            <a:r>
              <a:rPr lang="en-US" altLang="ko-KR" sz="1600" dirty="0" err="1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LHFeat</a:t>
            </a:r>
            <a:r>
              <a:rPr lang="ko-KR" altLang="en-US" sz="160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 대한 </a:t>
            </a:r>
            <a:r>
              <a:rPr lang="en-US" altLang="ko-KR" sz="160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EHC(</a:t>
            </a:r>
            <a:r>
              <a:rPr lang="ko-KR" altLang="en-US" sz="160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효율 높이 압축</a:t>
            </a:r>
            <a:r>
              <a:rPr lang="en-US" altLang="ko-KR" sz="160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</a:t>
            </a:r>
            <a:r>
              <a:rPr lang="ko-KR" altLang="en-US" sz="160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모듈</a:t>
            </a:r>
            <a:endParaRPr lang="en-US" altLang="ko-KR" sz="2400" dirty="0">
              <a:solidFill>
                <a:srgbClr val="052E6B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A97ED231-5364-45BA-99BB-6FE9A0EC8E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610" y="3864461"/>
            <a:ext cx="7606665" cy="2612334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138ACE42-0AC6-43B4-A05D-FD647B68CB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610" y="634794"/>
            <a:ext cx="4366092" cy="3059822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7AC2B83E-9266-4559-8836-EDB349909DEE}"/>
              </a:ext>
            </a:extLst>
          </p:cNvPr>
          <p:cNvSpPr txBox="1"/>
          <p:nvPr/>
        </p:nvSpPr>
        <p:spPr>
          <a:xfrm>
            <a:off x="5305335" y="3185847"/>
            <a:ext cx="6499325" cy="527067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b="0" i="0" dirty="0">
                <a:solidFill>
                  <a:srgbClr val="595959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마지막으로</a:t>
            </a:r>
            <a:r>
              <a:rPr lang="en-US" altLang="ko-KR" sz="1000" b="0" i="0" dirty="0">
                <a:solidFill>
                  <a:srgbClr val="595959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, Conv2D </a:t>
            </a:r>
            <a:r>
              <a:rPr lang="ko-KR" altLang="en-US" sz="1000" b="0" i="0" dirty="0">
                <a:solidFill>
                  <a:srgbClr val="595959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레이어는 채널 수를 </a:t>
            </a:r>
            <a:r>
              <a:rPr lang="en-US" altLang="ko-KR" sz="1000" b="0" i="0" dirty="0" err="1">
                <a:solidFill>
                  <a:srgbClr val="595959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LHFeat</a:t>
            </a:r>
            <a:r>
              <a:rPr lang="ko-KR" altLang="en-US" sz="1000" b="0" i="0" dirty="0">
                <a:solidFill>
                  <a:srgbClr val="595959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의 잠재 크기 </a:t>
            </a:r>
            <a:r>
              <a:rPr lang="en-US" altLang="ko-KR" sz="1000" b="0" i="0" dirty="0">
                <a:solidFill>
                  <a:srgbClr val="595959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D</a:t>
            </a:r>
            <a:r>
              <a:rPr lang="ko-KR" altLang="en-US" sz="1000" b="0" i="0" dirty="0">
                <a:solidFill>
                  <a:srgbClr val="595959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로 변환하고</a:t>
            </a:r>
            <a:r>
              <a:rPr lang="en-US" altLang="ko-KR" sz="1000" b="0" i="0" dirty="0">
                <a:solidFill>
                  <a:srgbClr val="595959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b="0" i="0" dirty="0">
                <a:solidFill>
                  <a:srgbClr val="595959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높이 치수는 </a:t>
            </a:r>
            <a:r>
              <a:rPr lang="en-US" altLang="ko-KR" sz="1000" b="0" i="0" dirty="0" err="1">
                <a:solidFill>
                  <a:srgbClr val="595959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ConvSqueezH</a:t>
            </a:r>
            <a:r>
              <a:rPr lang="en-US" altLang="ko-KR" sz="1000" b="0" i="0" dirty="0">
                <a:solidFill>
                  <a:srgbClr val="595959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0" i="0" dirty="0">
                <a:solidFill>
                  <a:srgbClr val="595959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레이어에 의해 이미 </a:t>
            </a:r>
            <a:r>
              <a:rPr lang="en-US" altLang="ko-KR" sz="1000" b="0" i="0" dirty="0">
                <a:solidFill>
                  <a:srgbClr val="595959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b="0" i="0" dirty="0">
                <a:solidFill>
                  <a:srgbClr val="595959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로 감소되었기 때문에 간단히 폐기된다</a:t>
            </a:r>
            <a:r>
              <a:rPr lang="en-US" altLang="ko-KR" sz="1000" b="0" i="0" dirty="0">
                <a:solidFill>
                  <a:srgbClr val="595959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ko-KR" altLang="en-US" sz="1000" dirty="0">
              <a:solidFill>
                <a:srgbClr val="595959"/>
              </a:solidFill>
              <a:effectLst/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EF9F00A4-EA2B-4E6C-AE7D-C1AE7A2255A8}"/>
                  </a:ext>
                </a:extLst>
              </p:cNvPr>
              <p:cNvSpPr txBox="1"/>
              <p:nvPr/>
            </p:nvSpPr>
            <p:spPr>
              <a:xfrm>
                <a:off x="5378225" y="850918"/>
                <a:ext cx="6499324" cy="526491"/>
              </a:xfrm>
              <a:prstGeom prst="rect">
                <a:avLst/>
              </a:prstGeom>
              <a:noFill/>
              <a:ln>
                <a:noFill/>
                <a:prstDash val="sysDash"/>
              </a:ln>
            </p:spPr>
            <p:txBody>
              <a:bodyPr wrap="square" anchor="ctr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000" b="0" i="0" dirty="0">
                    <a:solidFill>
                      <a:srgbClr val="CBC3B2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EHC </a:t>
                </a:r>
                <a:r>
                  <a:rPr lang="ko-KR" altLang="en-US" sz="1000" b="0" i="0" dirty="0">
                    <a:solidFill>
                      <a:srgbClr val="CBC3B2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블록 내에서 입력 </a:t>
                </a:r>
                <a:r>
                  <a:rPr lang="en-US" altLang="ko-KR" sz="1000" b="0" i="0" dirty="0">
                    <a:solidFill>
                      <a:srgbClr val="CBC3B2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2D </a:t>
                </a:r>
                <a:r>
                  <a:rPr lang="en-US" altLang="ko-KR" sz="1000" dirty="0">
                    <a:solidFill>
                      <a:srgbClr val="CBC3B2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feature</a:t>
                </a:r>
                <a:r>
                  <a:rPr lang="ko-KR" altLang="en-US" sz="1000" b="0" i="0" dirty="0">
                    <a:solidFill>
                      <a:srgbClr val="CBC3B2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은 채널 감소를 위해 먼저 </a:t>
                </a:r>
                <a:r>
                  <a:rPr lang="en-US" altLang="ko-KR" sz="1000" b="0" i="0" dirty="0">
                    <a:solidFill>
                      <a:srgbClr val="CBC3B2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Conv2D </a:t>
                </a:r>
                <a:r>
                  <a:rPr lang="ko-KR" altLang="en-US" sz="1000" b="0" i="0" dirty="0">
                    <a:solidFill>
                      <a:srgbClr val="CBC3B2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블록에 의해 처리된 다음</a:t>
                </a:r>
                <a:r>
                  <a:rPr lang="en-US" altLang="ko-KR" sz="1000" b="0" i="0" dirty="0">
                    <a:solidFill>
                      <a:srgbClr val="CBC3B2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,</a:t>
                </a:r>
                <a:r>
                  <a:rPr lang="ko-KR" altLang="en-US" sz="1000" b="0" i="0" dirty="0">
                    <a:solidFill>
                      <a:srgbClr val="CBC3B2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</a:t>
                </a:r>
                <a:endParaRPr lang="en-US" altLang="ko-KR" sz="1000" b="0" i="0" dirty="0">
                  <a:solidFill>
                    <a:srgbClr val="CBC3B2"/>
                  </a:solidFill>
                  <a:effectLst/>
                  <a:latin typeface="리디바탕" panose="020B0600000101010101" pitchFamily="34" charset="-127"/>
                  <a:ea typeface="리디바탕" panose="020B0600000101010101" pitchFamily="34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ko-KR" altLang="en-US" sz="1000" b="0" i="0" dirty="0">
                    <a:solidFill>
                      <a:srgbClr val="CBC3B2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필요한 경우 공간 너비가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000" b="0" i="1" smtClean="0">
                            <a:solidFill>
                              <a:srgbClr val="CBC3B2"/>
                            </a:solidFill>
                            <a:effectLst/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</m:ctrlPr>
                      </m:sSubPr>
                      <m:e>
                        <m:r>
                          <a:rPr lang="en-US" altLang="ko-KR" sz="1000" b="0" i="1" smtClean="0">
                            <a:solidFill>
                              <a:srgbClr val="CBC3B2"/>
                            </a:solidFill>
                            <a:effectLst/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  <m:t>𝑊</m:t>
                        </m:r>
                      </m:e>
                      <m:sub>
                        <m:r>
                          <a:rPr lang="en-US" altLang="ko-KR" sz="1000" b="0" i="1" smtClean="0">
                            <a:solidFill>
                              <a:srgbClr val="CBC3B2"/>
                            </a:solidFill>
                            <a:effectLst/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  <m:t>1</m:t>
                        </m:r>
                      </m:sub>
                    </m:sSub>
                  </m:oMath>
                </a14:m>
                <a:r>
                  <a:rPr lang="ko-KR" altLang="en-US" sz="1000" b="0" i="0" dirty="0">
                    <a:solidFill>
                      <a:srgbClr val="CBC3B2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로 </a:t>
                </a:r>
                <a:r>
                  <a:rPr lang="en-US" altLang="ko-KR" sz="1000" dirty="0" err="1">
                    <a:solidFill>
                      <a:srgbClr val="CBC3B2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upsampling</a:t>
                </a:r>
                <a:r>
                  <a:rPr lang="ko-KR" altLang="en-US" sz="1000" b="0" i="0" dirty="0">
                    <a:solidFill>
                      <a:srgbClr val="CBC3B2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되고 마지막으로 다른 </a:t>
                </a:r>
                <a:r>
                  <a:rPr lang="en-US" altLang="ko-KR" sz="1000" b="0" i="0" dirty="0">
                    <a:solidFill>
                      <a:srgbClr val="CBC3B2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Conv2D </a:t>
                </a:r>
                <a:r>
                  <a:rPr lang="ko-KR" altLang="en-US" sz="1000" b="0" i="0" dirty="0">
                    <a:solidFill>
                      <a:srgbClr val="CBC3B2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블록이 </a:t>
                </a:r>
                <a:r>
                  <a:rPr lang="en-US" altLang="ko-KR" sz="1000" b="0" i="0" dirty="0" err="1">
                    <a:solidFill>
                      <a:srgbClr val="CBC3B2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upsampling</a:t>
                </a:r>
                <a:r>
                  <a:rPr lang="ko-KR" altLang="en-US" sz="1000" b="0" i="0" dirty="0">
                    <a:solidFill>
                      <a:srgbClr val="CBC3B2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된 </a:t>
                </a:r>
                <a:r>
                  <a:rPr lang="en-US" altLang="ko-KR" sz="1000" b="0" i="0" dirty="0">
                    <a:solidFill>
                      <a:srgbClr val="CBC3B2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feature</a:t>
                </a:r>
                <a:r>
                  <a:rPr lang="ko-KR" altLang="en-US" sz="1000" b="0" i="0" dirty="0">
                    <a:solidFill>
                      <a:srgbClr val="CBC3B2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을 개선한다</a:t>
                </a:r>
                <a:r>
                  <a:rPr lang="en-US" altLang="ko-KR" sz="1000" b="0" i="0" dirty="0">
                    <a:solidFill>
                      <a:srgbClr val="CBC3B2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endParaRPr lang="ko-KR" altLang="en-US" sz="1000" dirty="0">
                  <a:solidFill>
                    <a:srgbClr val="CBC3B2"/>
                  </a:solidFill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EF9F00A4-EA2B-4E6C-AE7D-C1AE7A2255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8225" y="850918"/>
                <a:ext cx="6499324" cy="526491"/>
              </a:xfrm>
              <a:prstGeom prst="rect">
                <a:avLst/>
              </a:prstGeom>
              <a:blipFill>
                <a:blip r:embed="rId4"/>
                <a:stretch>
                  <a:fillRect b="-6977"/>
                </a:stretch>
              </a:blipFill>
              <a:ln>
                <a:noFill/>
                <a:prstDash val="sysDash"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672CFB3A-5653-4E5E-BF6B-FB84032928E1}"/>
                  </a:ext>
                </a:extLst>
              </p:cNvPr>
              <p:cNvSpPr txBox="1"/>
              <p:nvPr/>
            </p:nvSpPr>
            <p:spPr>
              <a:xfrm>
                <a:off x="5378225" y="1695884"/>
                <a:ext cx="6499325" cy="1243610"/>
              </a:xfrm>
              <a:prstGeom prst="rect">
                <a:avLst/>
              </a:prstGeom>
              <a:noFill/>
              <a:ln>
                <a:noFill/>
                <a:prstDash val="sysDash"/>
              </a:ln>
            </p:spPr>
            <p:txBody>
              <a:bodyPr wrap="square" anchor="ctr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000" dirty="0">
                    <a:solidFill>
                      <a:srgbClr val="052E6B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feature</a:t>
                </a:r>
                <a:r>
                  <a:rPr lang="ko-KR" altLang="en-US" sz="1000" b="0" i="0" dirty="0">
                    <a:solidFill>
                      <a:srgbClr val="052E6B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높이를 </a:t>
                </a:r>
                <a:r>
                  <a:rPr lang="en-US" altLang="ko-KR" sz="1000" b="0" i="0" dirty="0">
                    <a:solidFill>
                      <a:srgbClr val="052E6B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1</a:t>
                </a:r>
                <a:r>
                  <a:rPr lang="ko-KR" altLang="en-US" sz="1000" b="0" i="0" dirty="0">
                    <a:solidFill>
                      <a:srgbClr val="052E6B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로 효율적으로 줄이기 위해 커널 크기를 </a:t>
                </a:r>
                <a:r>
                  <a:rPr lang="en-US" altLang="ko-KR" sz="1000" b="0" i="0" dirty="0">
                    <a:solidFill>
                      <a:srgbClr val="052E6B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(h, 1)</a:t>
                </a:r>
                <a:r>
                  <a:rPr lang="ko-KR" altLang="en-US" sz="1000" b="0" i="0" dirty="0">
                    <a:solidFill>
                      <a:srgbClr val="052E6B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로 설정하여 패딩 없이 전체 </a:t>
                </a:r>
                <a:r>
                  <a:rPr lang="en-US" altLang="ko-KR" sz="1000" dirty="0">
                    <a:solidFill>
                      <a:srgbClr val="052E6B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feature</a:t>
                </a:r>
                <a:r>
                  <a:rPr lang="ko-KR" altLang="en-US" sz="1000" b="0" i="0" dirty="0">
                    <a:solidFill>
                      <a:srgbClr val="052E6B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높이를 커버하는 깊이 있는 </a:t>
                </a:r>
                <a:r>
                  <a:rPr lang="ko-KR" altLang="en-US" sz="1000" b="0" i="0" dirty="0" err="1">
                    <a:solidFill>
                      <a:srgbClr val="052E6B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컨볼루션</a:t>
                </a:r>
                <a:r>
                  <a:rPr lang="ko-KR" altLang="en-US" sz="1000" b="0" i="0" dirty="0">
                    <a:solidFill>
                      <a:srgbClr val="052E6B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레이어인 </a:t>
                </a:r>
                <a:r>
                  <a:rPr lang="en-US" altLang="ko-KR" sz="1000" b="0" i="0" dirty="0" err="1">
                    <a:solidFill>
                      <a:srgbClr val="052E6B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ConvSqueeZH</a:t>
                </a:r>
                <a:r>
                  <a:rPr lang="en-US" altLang="ko-KR" sz="1000" b="0" i="0" dirty="0">
                    <a:solidFill>
                      <a:srgbClr val="052E6B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</a:t>
                </a:r>
                <a:r>
                  <a:rPr lang="ko-KR" altLang="en-US" sz="1000" b="0" i="0" dirty="0">
                    <a:solidFill>
                      <a:srgbClr val="052E6B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레이어를 설계한다</a:t>
                </a:r>
                <a:r>
                  <a:rPr lang="en-US" altLang="ko-KR" sz="1000" b="0" i="0" dirty="0">
                    <a:solidFill>
                      <a:srgbClr val="052E6B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r>
                  <a:rPr lang="ko-KR" altLang="en-US" sz="1000" dirty="0">
                    <a:solidFill>
                      <a:srgbClr val="052E6B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</a:t>
                </a:r>
                <a:endParaRPr lang="en-US" altLang="ko-KR" sz="1000" dirty="0">
                  <a:solidFill>
                    <a:srgbClr val="052E6B"/>
                  </a:solidFill>
                  <a:effectLst/>
                  <a:latin typeface="리디바탕" panose="020B0600000101010101" pitchFamily="34" charset="-127"/>
                  <a:ea typeface="리디바탕" panose="020B0600000101010101" pitchFamily="34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1000" b="0" i="0" dirty="0" err="1">
                    <a:solidFill>
                      <a:srgbClr val="052E6B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ConvSqueezeH</a:t>
                </a:r>
                <a:r>
                  <a:rPr lang="en-US" altLang="ko-KR" sz="1000" b="0" i="0" dirty="0">
                    <a:solidFill>
                      <a:srgbClr val="052E6B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</a:t>
                </a:r>
                <a:r>
                  <a:rPr lang="ko-KR" altLang="en-US" sz="1000" b="0" i="0" dirty="0">
                    <a:solidFill>
                      <a:srgbClr val="052E6B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레이어는 커널 크기가 패딩 없이 이전에 알려진 입력 형상 높이로 설정된 깊이 별 </a:t>
                </a:r>
                <a:r>
                  <a:rPr lang="ko-KR" altLang="en-US" sz="1000" b="0" i="0" dirty="0" err="1">
                    <a:solidFill>
                      <a:srgbClr val="052E6B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컨볼루션</a:t>
                </a:r>
                <a:r>
                  <a:rPr lang="ko-KR" altLang="en-US" sz="1000" b="0" i="0" dirty="0">
                    <a:solidFill>
                      <a:srgbClr val="052E6B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레이어로 출력 형상 높이 </a:t>
                </a:r>
                <a:r>
                  <a:rPr lang="en-US" altLang="ko-KR" sz="1000" b="0" i="0" dirty="0">
                    <a:solidFill>
                      <a:srgbClr val="052E6B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1</a:t>
                </a:r>
                <a:r>
                  <a:rPr lang="ko-KR" altLang="en-US" sz="1000" b="0" i="0" dirty="0">
                    <a:solidFill>
                      <a:srgbClr val="052E6B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을 생성한다</a:t>
                </a:r>
                <a:r>
                  <a:rPr lang="en-US" altLang="ko-KR" sz="1000" b="0" i="0" dirty="0">
                    <a:solidFill>
                      <a:srgbClr val="052E6B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endParaRPr lang="en-US" altLang="ko-KR" sz="1000" dirty="0">
                  <a:solidFill>
                    <a:srgbClr val="052E6B"/>
                  </a:solidFill>
                  <a:effectLst/>
                  <a:latin typeface="리디바탕" panose="020B0600000101010101" pitchFamily="34" charset="-127"/>
                  <a:ea typeface="리디바탕" panose="020B0600000101010101" pitchFamily="34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ko-KR" altLang="en-US" sz="1000" b="0" i="0" dirty="0">
                    <a:solidFill>
                      <a:srgbClr val="052E6B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각 </a:t>
                </a:r>
                <a:r>
                  <a:rPr lang="en-US" altLang="ko-KR" sz="1000" b="0" i="0" dirty="0">
                    <a:solidFill>
                      <a:srgbClr val="052E6B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EHC </a:t>
                </a:r>
                <a:r>
                  <a:rPr lang="ko-KR" altLang="en-US" sz="1000" b="0" i="0" dirty="0">
                    <a:solidFill>
                      <a:srgbClr val="052E6B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블록의 파라미터 </a:t>
                </a:r>
                <a:r>
                  <a:rPr lang="en-US" altLang="ko-KR" sz="1000" b="0" i="0" dirty="0">
                    <a:solidFill>
                      <a:srgbClr val="052E6B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h</a:t>
                </a:r>
                <a:r>
                  <a:rPr lang="ko-KR" altLang="en-US" sz="1000" b="0" i="0" dirty="0">
                    <a:solidFill>
                      <a:srgbClr val="052E6B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는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000" b="0" i="1" smtClean="0">
                            <a:solidFill>
                              <a:srgbClr val="052E6B"/>
                            </a:solidFill>
                            <a:effectLst/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</m:ctrlPr>
                      </m:sSubPr>
                      <m:e>
                        <m:r>
                          <a:rPr lang="en-US" altLang="ko-KR" sz="1000" b="0" i="1" smtClean="0">
                            <a:solidFill>
                              <a:srgbClr val="052E6B"/>
                            </a:solidFill>
                            <a:effectLst/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  <m:t>𝐻</m:t>
                        </m:r>
                      </m:e>
                      <m:sub>
                        <m:r>
                          <a:rPr lang="en-US" altLang="ko-KR" sz="1000" b="0" i="1" smtClean="0">
                            <a:solidFill>
                              <a:srgbClr val="052E6B"/>
                            </a:solidFill>
                            <a:effectLst/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  <m:t>𝑖𝑛𝑝</m:t>
                        </m:r>
                      </m:sub>
                    </m:sSub>
                  </m:oMath>
                </a14:m>
                <a:r>
                  <a:rPr lang="ko-KR" altLang="en-US" sz="1000" b="0" i="0" dirty="0">
                    <a:solidFill>
                      <a:srgbClr val="052E6B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가 주어지면 자동으로 사전 계산된다</a:t>
                </a:r>
                <a:r>
                  <a:rPr lang="en-US" altLang="ko-KR" sz="1000" b="0" i="0" dirty="0">
                    <a:solidFill>
                      <a:srgbClr val="052E6B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endParaRPr lang="ko-KR" altLang="en-US" sz="1000" dirty="0">
                  <a:solidFill>
                    <a:srgbClr val="052E6B"/>
                  </a:solidFill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672CFB3A-5653-4E5E-BF6B-FB84032928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8225" y="1695884"/>
                <a:ext cx="6499325" cy="1243610"/>
              </a:xfrm>
              <a:prstGeom prst="rect">
                <a:avLst/>
              </a:prstGeom>
              <a:blipFill>
                <a:blip r:embed="rId5"/>
                <a:stretch>
                  <a:fillRect b="-1471"/>
                </a:stretch>
              </a:blipFill>
              <a:ln>
                <a:noFill/>
                <a:prstDash val="sysDash"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ADE11E0E-8C1A-4337-912C-2AA5244438DB}"/>
              </a:ext>
            </a:extLst>
          </p:cNvPr>
          <p:cNvSpPr/>
          <p:nvPr/>
        </p:nvSpPr>
        <p:spPr>
          <a:xfrm>
            <a:off x="3609975" y="757751"/>
            <a:ext cx="1032259" cy="1728274"/>
          </a:xfrm>
          <a:prstGeom prst="roundRect">
            <a:avLst/>
          </a:prstGeom>
          <a:noFill/>
          <a:ln w="19050">
            <a:solidFill>
              <a:srgbClr val="CBC3B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화살표: 아래쪽 46">
            <a:extLst>
              <a:ext uri="{FF2B5EF4-FFF2-40B4-BE49-F238E27FC236}">
                <a16:creationId xmlns:a16="http://schemas.microsoft.com/office/drawing/2014/main" id="{64D59F5F-012A-4013-AB40-44DCCE3CEAAD}"/>
              </a:ext>
            </a:extLst>
          </p:cNvPr>
          <p:cNvSpPr/>
          <p:nvPr/>
        </p:nvSpPr>
        <p:spPr>
          <a:xfrm rot="16200000">
            <a:off x="4603554" y="960947"/>
            <a:ext cx="409575" cy="400050"/>
          </a:xfrm>
          <a:prstGeom prst="downArrow">
            <a:avLst>
              <a:gd name="adj1" fmla="val 50000"/>
              <a:gd name="adj2" fmla="val 64047"/>
            </a:avLst>
          </a:prstGeom>
          <a:solidFill>
            <a:srgbClr val="CBC3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61EF194B-19DA-414D-BA34-475D383A21BE}"/>
              </a:ext>
            </a:extLst>
          </p:cNvPr>
          <p:cNvSpPr/>
          <p:nvPr/>
        </p:nvSpPr>
        <p:spPr>
          <a:xfrm>
            <a:off x="3609975" y="2566745"/>
            <a:ext cx="1032259" cy="302768"/>
          </a:xfrm>
          <a:prstGeom prst="roundRect">
            <a:avLst/>
          </a:prstGeom>
          <a:noFill/>
          <a:ln w="19050">
            <a:solidFill>
              <a:srgbClr val="052E6B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화살표: 아래쪽 48">
            <a:extLst>
              <a:ext uri="{FF2B5EF4-FFF2-40B4-BE49-F238E27FC236}">
                <a16:creationId xmlns:a16="http://schemas.microsoft.com/office/drawing/2014/main" id="{BCAE37AF-C70A-44A0-969A-7D17C6416E8C}"/>
              </a:ext>
            </a:extLst>
          </p:cNvPr>
          <p:cNvSpPr/>
          <p:nvPr/>
        </p:nvSpPr>
        <p:spPr>
          <a:xfrm rot="16200000">
            <a:off x="4648345" y="2499412"/>
            <a:ext cx="359999" cy="410021"/>
          </a:xfrm>
          <a:prstGeom prst="downArrow">
            <a:avLst>
              <a:gd name="adj1" fmla="val 50000"/>
              <a:gd name="adj2" fmla="val 64047"/>
            </a:avLst>
          </a:prstGeom>
          <a:solidFill>
            <a:srgbClr val="052E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C6395126-7FC2-44B1-8C2D-A0DE0B9DF1C0}"/>
              </a:ext>
            </a:extLst>
          </p:cNvPr>
          <p:cNvSpPr/>
          <p:nvPr/>
        </p:nvSpPr>
        <p:spPr>
          <a:xfrm>
            <a:off x="3609975" y="2982626"/>
            <a:ext cx="1013359" cy="602900"/>
          </a:xfrm>
          <a:prstGeom prst="roundRect">
            <a:avLst/>
          </a:prstGeom>
          <a:noFill/>
          <a:ln w="19050">
            <a:solidFill>
              <a:srgbClr val="595959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화살표: 아래쪽 50">
            <a:extLst>
              <a:ext uri="{FF2B5EF4-FFF2-40B4-BE49-F238E27FC236}">
                <a16:creationId xmlns:a16="http://schemas.microsoft.com/office/drawing/2014/main" id="{B635ACD2-55F2-419B-9F6E-72B7546C3374}"/>
              </a:ext>
            </a:extLst>
          </p:cNvPr>
          <p:cNvSpPr/>
          <p:nvPr/>
        </p:nvSpPr>
        <p:spPr>
          <a:xfrm rot="16200000">
            <a:off x="4625516" y="3184620"/>
            <a:ext cx="385146" cy="419545"/>
          </a:xfrm>
          <a:prstGeom prst="downArrow">
            <a:avLst>
              <a:gd name="adj1" fmla="val 50000"/>
              <a:gd name="adj2" fmla="val 64047"/>
            </a:avLst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A4223A9E-1837-49F7-B920-77110D7A5A16}"/>
              </a:ext>
            </a:extLst>
          </p:cNvPr>
          <p:cNvSpPr/>
          <p:nvPr/>
        </p:nvSpPr>
        <p:spPr>
          <a:xfrm>
            <a:off x="5027221" y="682270"/>
            <a:ext cx="360000" cy="360000"/>
          </a:xfrm>
          <a:prstGeom prst="ellipse">
            <a:avLst/>
          </a:prstGeom>
          <a:solidFill>
            <a:srgbClr val="CBC3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1DA32731-2158-4DCA-8E00-90843FEF4F84}"/>
              </a:ext>
            </a:extLst>
          </p:cNvPr>
          <p:cNvSpPr/>
          <p:nvPr/>
        </p:nvSpPr>
        <p:spPr>
          <a:xfrm>
            <a:off x="5033355" y="1557859"/>
            <a:ext cx="360000" cy="360000"/>
          </a:xfrm>
          <a:prstGeom prst="ellipse">
            <a:avLst/>
          </a:prstGeom>
          <a:solidFill>
            <a:srgbClr val="052E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EE529E7D-F73E-4606-9324-B97FA524D045}"/>
              </a:ext>
            </a:extLst>
          </p:cNvPr>
          <p:cNvSpPr/>
          <p:nvPr/>
        </p:nvSpPr>
        <p:spPr>
          <a:xfrm>
            <a:off x="5027221" y="2946308"/>
            <a:ext cx="360000" cy="360000"/>
          </a:xfrm>
          <a:prstGeom prst="ellipse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2163604-9B0E-4357-9A54-B4A0F412A348}"/>
              </a:ext>
            </a:extLst>
          </p:cNvPr>
          <p:cNvSpPr/>
          <p:nvPr/>
        </p:nvSpPr>
        <p:spPr>
          <a:xfrm>
            <a:off x="308610" y="807029"/>
            <a:ext cx="3224593" cy="707886"/>
          </a:xfrm>
          <a:prstGeom prst="rect">
            <a:avLst/>
          </a:prstGeom>
          <a:noFill/>
          <a:ln w="28575">
            <a:solidFill>
              <a:srgbClr val="7AADF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연결선: 꺾임 4">
            <a:extLst>
              <a:ext uri="{FF2B5EF4-FFF2-40B4-BE49-F238E27FC236}">
                <a16:creationId xmlns:a16="http://schemas.microsoft.com/office/drawing/2014/main" id="{96DEA2FE-2A4D-47FD-A580-AFD4FE3C1E9C}"/>
              </a:ext>
            </a:extLst>
          </p:cNvPr>
          <p:cNvCxnSpPr>
            <a:cxnSpLocks/>
            <a:stCxn id="2" idx="1"/>
            <a:endCxn id="37" idx="1"/>
          </p:cNvCxnSpPr>
          <p:nvPr/>
        </p:nvCxnSpPr>
        <p:spPr>
          <a:xfrm rot="10800000" flipV="1">
            <a:off x="308610" y="1160972"/>
            <a:ext cx="12700" cy="4009656"/>
          </a:xfrm>
          <a:prstGeom prst="bentConnector3">
            <a:avLst>
              <a:gd name="adj1" fmla="val 1800000"/>
            </a:avLst>
          </a:prstGeom>
          <a:ln w="19050">
            <a:solidFill>
              <a:srgbClr val="7AADF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F808C2EA-EEFB-4163-8E6E-E72BE095E20F}"/>
              </a:ext>
            </a:extLst>
          </p:cNvPr>
          <p:cNvSpPr/>
          <p:nvPr/>
        </p:nvSpPr>
        <p:spPr>
          <a:xfrm>
            <a:off x="304800" y="1615010"/>
            <a:ext cx="3228403" cy="1922892"/>
          </a:xfrm>
          <a:prstGeom prst="rect">
            <a:avLst/>
          </a:prstGeom>
          <a:noFill/>
          <a:ln w="28575">
            <a:solidFill>
              <a:srgbClr val="A3C993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9" name="연결선: 꺾임 58">
            <a:extLst>
              <a:ext uri="{FF2B5EF4-FFF2-40B4-BE49-F238E27FC236}">
                <a16:creationId xmlns:a16="http://schemas.microsoft.com/office/drawing/2014/main" id="{BCD3B1AB-B55C-46D3-BDF1-D5D815DA8CB7}"/>
              </a:ext>
            </a:extLst>
          </p:cNvPr>
          <p:cNvCxnSpPr>
            <a:cxnSpLocks/>
          </p:cNvCxnSpPr>
          <p:nvPr/>
        </p:nvCxnSpPr>
        <p:spPr>
          <a:xfrm rot="16200000" flipH="1">
            <a:off x="2852193" y="2652335"/>
            <a:ext cx="326559" cy="2192941"/>
          </a:xfrm>
          <a:prstGeom prst="bentConnector3">
            <a:avLst/>
          </a:prstGeom>
          <a:ln w="19050">
            <a:solidFill>
              <a:srgbClr val="A3C9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6E1552A7-17E6-4188-9315-66EC3C3B3537}"/>
              </a:ext>
            </a:extLst>
          </p:cNvPr>
          <p:cNvSpPr txBox="1"/>
          <p:nvPr/>
        </p:nvSpPr>
        <p:spPr>
          <a:xfrm>
            <a:off x="8004052" y="4845327"/>
            <a:ext cx="4095750" cy="6901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입력 파노라마의 높이와 너비는 각각 </a:t>
            </a:r>
            <a:r>
              <a:rPr lang="en-US" altLang="ko-KR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  <a:t>512</a:t>
            </a:r>
            <a:r>
              <a:rPr lang="ko-KR" altLang="en-US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와 </a:t>
            </a:r>
            <a:r>
              <a:rPr lang="en-US" altLang="ko-KR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1024</a:t>
            </a:r>
            <a:r>
              <a:rPr lang="ko-KR" altLang="en-US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로 가정한다</a:t>
            </a:r>
            <a:r>
              <a:rPr lang="en-US" altLang="ko-KR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  <a:p>
            <a:pPr>
              <a:lnSpc>
                <a:spcPct val="200000"/>
              </a:lnSpc>
            </a:pPr>
            <a:r>
              <a:rPr lang="en-US" altLang="ko-KR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  <a:t>D</a:t>
            </a:r>
            <a:r>
              <a:rPr lang="ko-KR" altLang="en-US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와 </a:t>
            </a:r>
            <a:r>
              <a:rPr lang="en-US" altLang="ko-KR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  <a:t>E</a:t>
            </a:r>
            <a:r>
              <a:rPr lang="ko-KR" altLang="en-US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는 </a:t>
            </a:r>
            <a:r>
              <a:rPr lang="ko-KR" altLang="en-US" sz="105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하이퍼</a:t>
            </a:r>
            <a:r>
              <a:rPr lang="ko-KR" altLang="en-US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파라미터다</a:t>
            </a:r>
            <a:r>
              <a:rPr lang="en-US" altLang="ko-KR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E97F1EF-CD1B-4159-9159-F8BC1442F498}"/>
              </a:ext>
            </a:extLst>
          </p:cNvPr>
          <p:cNvSpPr txBox="1"/>
          <p:nvPr/>
        </p:nvSpPr>
        <p:spPr>
          <a:xfrm>
            <a:off x="146304" y="0"/>
            <a:ext cx="6766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595959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sz="4000" dirty="0">
              <a:solidFill>
                <a:srgbClr val="595959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772637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6590592"/>
            <a:ext cx="12192000" cy="26740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960119" y="123110"/>
            <a:ext cx="107080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>
                <a:solidFill>
                  <a:srgbClr val="595959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HoHoNet</a:t>
            </a:r>
            <a:r>
              <a:rPr lang="en-US" altLang="ko-KR" sz="2400" dirty="0">
                <a:solidFill>
                  <a:srgbClr val="595959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600" dirty="0">
                <a:solidFill>
                  <a:srgbClr val="595959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- </a:t>
            </a:r>
            <a:r>
              <a:rPr lang="ko-KR" altLang="en-US" sz="1600" b="0" i="0" dirty="0">
                <a:solidFill>
                  <a:srgbClr val="595959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조밀한 깊이 추정을 위한 </a:t>
            </a:r>
            <a:r>
              <a:rPr lang="en-US" altLang="ko-KR" sz="1600" b="0" i="0" dirty="0" err="1">
                <a:solidFill>
                  <a:srgbClr val="595959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HoHoNet</a:t>
            </a:r>
            <a:r>
              <a:rPr lang="en-US" altLang="ko-KR" sz="1600" b="0" i="0" dirty="0">
                <a:solidFill>
                  <a:srgbClr val="595959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600" b="0" i="0" dirty="0">
                <a:solidFill>
                  <a:srgbClr val="595959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프레임워크 개요 </a:t>
            </a:r>
            <a:r>
              <a:rPr lang="en-US" altLang="ko-KR" sz="160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  <a:sym typeface="Wingdings" panose="05000000000000000000" pitchFamily="2" charset="2"/>
              </a:rPr>
              <a:t>▶</a:t>
            </a:r>
            <a:r>
              <a:rPr lang="en-US" altLang="ko-KR" sz="1600" b="0" i="0" dirty="0">
                <a:solidFill>
                  <a:srgbClr val="052E6B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  <a:sym typeface="Wingdings" panose="05000000000000000000" pitchFamily="2" charset="2"/>
              </a:rPr>
              <a:t> </a:t>
            </a:r>
            <a:r>
              <a:rPr lang="en-US" altLang="ko-KR" sz="1600" dirty="0">
                <a:solidFill>
                  <a:srgbClr val="052E6B"/>
                </a:solidFill>
                <a:latin typeface="서울한강체 M" panose="02020503020101020101" pitchFamily="18" charset="-127"/>
                <a:ea typeface="서울한강체 M" panose="02020503020101020101" pitchFamily="18" charset="-127"/>
                <a:sym typeface="Wingdings" panose="05000000000000000000" pitchFamily="2" charset="2"/>
              </a:rPr>
              <a:t>❷</a:t>
            </a:r>
            <a:r>
              <a:rPr lang="en-US" altLang="ko-KR" sz="1600" b="0" i="0" dirty="0">
                <a:solidFill>
                  <a:srgbClr val="052E6B"/>
                </a:solidFill>
                <a:effectLst/>
                <a:latin typeface="서울한강체 M" panose="02020503020101020101" pitchFamily="18" charset="-127"/>
                <a:ea typeface="서울한강체 M" panose="02020503020101020101" pitchFamily="18" charset="-127"/>
                <a:sym typeface="Wingdings" panose="05000000000000000000" pitchFamily="2" charset="2"/>
              </a:rPr>
              <a:t> </a:t>
            </a:r>
            <a:r>
              <a:rPr lang="en-US" altLang="ko-KR" sz="1600" dirty="0" err="1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LHFeat</a:t>
            </a:r>
            <a:r>
              <a:rPr lang="ko-KR" altLang="en-US" sz="160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 대한 </a:t>
            </a:r>
            <a:r>
              <a:rPr lang="en-US" altLang="ko-KR" sz="160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EHC(</a:t>
            </a:r>
            <a:r>
              <a:rPr lang="ko-KR" altLang="en-US" sz="160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효율 높이 압축</a:t>
            </a:r>
            <a:r>
              <a:rPr lang="en-US" altLang="ko-KR" sz="160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</a:t>
            </a:r>
            <a:r>
              <a:rPr lang="ko-KR" altLang="en-US" sz="160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모듈</a:t>
            </a:r>
            <a:endParaRPr lang="en-US" altLang="ko-KR" sz="2400" dirty="0">
              <a:solidFill>
                <a:srgbClr val="052E6B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A97ED231-5364-45BA-99BB-6FE9A0EC8E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5979" y="4049457"/>
            <a:ext cx="7399345" cy="2541135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59685BD1-C6B6-45BC-BC64-C209022DCD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4121" y="707886"/>
            <a:ext cx="3798009" cy="3160986"/>
          </a:xfrm>
          <a:prstGeom prst="rect">
            <a:avLst/>
          </a:prstGeom>
          <a:ln w="19050">
            <a:solidFill>
              <a:srgbClr val="A3C993"/>
            </a:solidFill>
            <a:prstDash val="sysDash"/>
          </a:ln>
        </p:spPr>
      </p:pic>
      <p:sp>
        <p:nvSpPr>
          <p:cNvPr id="25" name="화살표: 아래쪽 24">
            <a:extLst>
              <a:ext uri="{FF2B5EF4-FFF2-40B4-BE49-F238E27FC236}">
                <a16:creationId xmlns:a16="http://schemas.microsoft.com/office/drawing/2014/main" id="{D6F9F971-0EC0-41C8-B1A2-BFC7E3BAD606}"/>
              </a:ext>
            </a:extLst>
          </p:cNvPr>
          <p:cNvSpPr/>
          <p:nvPr/>
        </p:nvSpPr>
        <p:spPr>
          <a:xfrm rot="10800000">
            <a:off x="7775383" y="3571213"/>
            <a:ext cx="588514" cy="553056"/>
          </a:xfrm>
          <a:prstGeom prst="downArrow">
            <a:avLst>
              <a:gd name="adj1" fmla="val 50000"/>
              <a:gd name="adj2" fmla="val 72558"/>
            </a:avLst>
          </a:prstGeom>
          <a:solidFill>
            <a:srgbClr val="A3C9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4E9A25C-5897-429B-A842-9102C14D67E7}"/>
              </a:ext>
            </a:extLst>
          </p:cNvPr>
          <p:cNvSpPr txBox="1"/>
          <p:nvPr/>
        </p:nvSpPr>
        <p:spPr>
          <a:xfrm>
            <a:off x="186617" y="707886"/>
            <a:ext cx="5880845" cy="30292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b="1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EHC </a:t>
            </a:r>
            <a:r>
              <a:rPr lang="ko-KR" altLang="en-US" sz="1200" b="1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블록과 </a:t>
            </a:r>
            <a:r>
              <a:rPr lang="en-US" altLang="ko-KR" sz="1200" b="1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HC </a:t>
            </a:r>
            <a:r>
              <a:rPr lang="ko-KR" altLang="en-US" sz="1200" b="1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블록 비교</a:t>
            </a:r>
            <a:endParaRPr lang="en-US" altLang="ko-KR" sz="1200" b="1" i="0" dirty="0">
              <a:solidFill>
                <a:srgbClr val="000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200000"/>
              </a:lnSpc>
            </a:pPr>
            <a:endParaRPr lang="en-US" altLang="ko-KR" sz="1000" dirty="0">
              <a:solidFill>
                <a:srgbClr val="000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100" b="0" i="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높이 압축 블록은 백본에서 </a:t>
            </a:r>
            <a:r>
              <a:rPr lang="en-US" altLang="ko-KR" sz="1100" b="0" i="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2D </a:t>
            </a:r>
            <a:r>
              <a:rPr lang="ko-KR" altLang="en-US" sz="1100" b="0" i="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형상을 압착하여 </a:t>
            </a:r>
            <a:r>
              <a:rPr lang="en-US" altLang="ko-KR" sz="1100" b="0" i="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1D </a:t>
            </a:r>
            <a:r>
              <a:rPr lang="ko-KR" altLang="en-US" sz="1100" b="0" i="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수평 형상을 생성하는 것</a:t>
            </a:r>
            <a:r>
              <a:rPr lang="ko-KR" altLang="en-US" sz="105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을 목표로 한다</a:t>
            </a:r>
            <a:r>
              <a:rPr lang="en-US" altLang="ko-KR" sz="105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r>
              <a:rPr lang="ko-KR" altLang="en-US" sz="105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br>
              <a:rPr lang="ko-KR" altLang="en-US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5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HC </a:t>
            </a:r>
            <a:r>
              <a:rPr lang="ko-KR" altLang="en-US" sz="105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블록은 일련의 </a:t>
            </a:r>
            <a:r>
              <a:rPr lang="ko-KR" altLang="en-US" sz="1050" b="0" i="0" dirty="0" err="1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컨볼루션</a:t>
            </a:r>
            <a:r>
              <a:rPr lang="ko-KR" altLang="en-US" sz="105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레이어를 사용하여 채널 수와 높이를 점차적으로 감소시킨다</a:t>
            </a:r>
            <a:r>
              <a:rPr lang="en-US" altLang="ko-KR" sz="105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  <a:p>
            <a:pPr>
              <a:lnSpc>
                <a:spcPct val="200000"/>
              </a:lnSpc>
            </a:pPr>
            <a:r>
              <a:rPr lang="ko-KR" altLang="en-US" sz="105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반면</a:t>
            </a:r>
            <a:r>
              <a:rPr lang="en-US" altLang="ko-KR" sz="105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EHC </a:t>
            </a:r>
            <a:r>
              <a:rPr lang="ko-KR" altLang="en-US" sz="105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블록은 먼저 채널 감소를 위한 </a:t>
            </a:r>
            <a:r>
              <a:rPr lang="ko-KR" altLang="en-US" sz="1050" b="0" i="0" dirty="0" err="1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컨볼루션</a:t>
            </a:r>
            <a:r>
              <a:rPr lang="ko-KR" altLang="en-US" sz="105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레이어를 사용한 다음 이중선형 </a:t>
            </a:r>
            <a:r>
              <a:rPr lang="ko-KR" altLang="en-US" sz="1050" b="0" i="0" dirty="0" err="1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업샘플링</a:t>
            </a:r>
            <a:r>
              <a:rPr lang="ko-KR" altLang="en-US" sz="105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및 </a:t>
            </a:r>
            <a:r>
              <a:rPr lang="en-US" altLang="ko-KR" sz="1050" b="0" i="0" dirty="0" err="1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ConvSqueezeH</a:t>
            </a:r>
            <a:r>
              <a:rPr lang="en-US" altLang="ko-KR" sz="105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5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레이어를 사용하여 수평 형상의 형상을 생성한다</a:t>
            </a:r>
            <a:r>
              <a:rPr lang="en-US" altLang="ko-KR" sz="105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5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절제 실험에서 </a:t>
            </a:r>
            <a:r>
              <a:rPr lang="en-US" altLang="ko-KR" sz="105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HC </a:t>
            </a:r>
            <a:r>
              <a:rPr lang="ko-KR" altLang="en-US" sz="105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블록을 제안된 </a:t>
            </a:r>
            <a:r>
              <a:rPr lang="en-US" altLang="ko-KR" sz="105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ECH </a:t>
            </a:r>
            <a:r>
              <a:rPr lang="ko-KR" altLang="en-US" sz="105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블록으로 대체하면 속도와 정확도가 향상된다</a:t>
            </a:r>
            <a:r>
              <a:rPr lang="en-US" altLang="ko-KR" sz="105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ko-KR" altLang="en-US" sz="105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5EBC42-04A9-457B-AF13-AB355213D0D8}"/>
              </a:ext>
            </a:extLst>
          </p:cNvPr>
          <p:cNvSpPr txBox="1"/>
          <p:nvPr/>
        </p:nvSpPr>
        <p:spPr>
          <a:xfrm>
            <a:off x="146304" y="0"/>
            <a:ext cx="6766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595959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sz="4000" dirty="0">
              <a:solidFill>
                <a:srgbClr val="595959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630676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6590592"/>
            <a:ext cx="12192000" cy="26740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960120" y="123110"/>
            <a:ext cx="106984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>
                <a:solidFill>
                  <a:srgbClr val="595959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HoHoNet</a:t>
            </a:r>
            <a:r>
              <a:rPr lang="en-US" altLang="ko-KR" sz="2400" dirty="0">
                <a:solidFill>
                  <a:srgbClr val="595959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600" dirty="0">
                <a:solidFill>
                  <a:srgbClr val="595959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- </a:t>
            </a:r>
            <a:r>
              <a:rPr lang="ko-KR" altLang="en-US" sz="1600" b="0" i="0" dirty="0">
                <a:solidFill>
                  <a:srgbClr val="595959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조밀한 깊이 추정을 위한 </a:t>
            </a:r>
            <a:r>
              <a:rPr lang="en-US" altLang="ko-KR" sz="1600" b="0" i="0" dirty="0" err="1">
                <a:solidFill>
                  <a:srgbClr val="595959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HoHoNet</a:t>
            </a:r>
            <a:r>
              <a:rPr lang="en-US" altLang="ko-KR" sz="1600" b="0" i="0" dirty="0">
                <a:solidFill>
                  <a:srgbClr val="595959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600" b="0" i="0" dirty="0">
                <a:solidFill>
                  <a:srgbClr val="595959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프레임워크 개요 </a:t>
            </a:r>
            <a:r>
              <a:rPr lang="en-US" altLang="ko-KR" sz="160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  <a:sym typeface="Wingdings" panose="05000000000000000000" pitchFamily="2" charset="2"/>
              </a:rPr>
              <a:t>▶ </a:t>
            </a:r>
            <a:r>
              <a:rPr lang="en-US" altLang="ko-KR" sz="1600" dirty="0">
                <a:solidFill>
                  <a:srgbClr val="052E6B"/>
                </a:solidFill>
                <a:latin typeface="서울한강체 M" panose="02020503020101020101" pitchFamily="18" charset="-127"/>
                <a:ea typeface="서울한강체 M" panose="02020503020101020101" pitchFamily="18" charset="-127"/>
                <a:sym typeface="Wingdings" panose="05000000000000000000" pitchFamily="2" charset="2"/>
              </a:rPr>
              <a:t>❸ </a:t>
            </a:r>
            <a:r>
              <a:rPr lang="en-US" altLang="ko-KR" sz="160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  <a:sym typeface="Wingdings" panose="05000000000000000000" pitchFamily="2" charset="2"/>
              </a:rPr>
              <a:t>horizon-to-dense </a:t>
            </a:r>
            <a:r>
              <a:rPr lang="ko-KR" altLang="en-US" sz="160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  <a:sym typeface="Wingdings" panose="05000000000000000000" pitchFamily="2" charset="2"/>
              </a:rPr>
              <a:t>모듈</a:t>
            </a:r>
            <a:r>
              <a:rPr lang="en-US" altLang="ko-KR" sz="160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  <a:sym typeface="Wingdings" panose="05000000000000000000" pitchFamily="2" charset="2"/>
              </a:rPr>
              <a:t>, </a:t>
            </a:r>
            <a:r>
              <a:rPr lang="ko-KR" altLang="en-US" sz="160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  <a:sym typeface="Wingdings" panose="05000000000000000000" pitchFamily="2" charset="2"/>
              </a:rPr>
              <a:t>열 당 </a:t>
            </a:r>
            <a:r>
              <a:rPr lang="en-US" altLang="ko-KR" sz="160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  <a:sym typeface="Wingdings" panose="05000000000000000000" pitchFamily="2" charset="2"/>
              </a:rPr>
              <a:t>1D </a:t>
            </a:r>
            <a:r>
              <a:rPr lang="ko-KR" altLang="en-US" sz="160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  <a:sym typeface="Wingdings" panose="05000000000000000000" pitchFamily="2" charset="2"/>
              </a:rPr>
              <a:t>양식 예측</a:t>
            </a:r>
            <a:r>
              <a:rPr lang="en-US" altLang="ko-KR" sz="1600" b="0" i="0" dirty="0">
                <a:solidFill>
                  <a:srgbClr val="052E6B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  <a:sym typeface="Wingdings" panose="05000000000000000000" pitchFamily="2" charset="2"/>
              </a:rPr>
              <a:t> </a:t>
            </a:r>
            <a:endParaRPr lang="en-US" altLang="ko-KR" sz="2400" dirty="0">
              <a:solidFill>
                <a:srgbClr val="052E6B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EE6A0E81-DD5F-47B4-A083-86C33019936D}"/>
                  </a:ext>
                </a:extLst>
              </p:cNvPr>
              <p:cNvSpPr txBox="1"/>
              <p:nvPr/>
            </p:nvSpPr>
            <p:spPr>
              <a:xfrm>
                <a:off x="605910" y="1865767"/>
                <a:ext cx="10348976" cy="790794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>
                  <a:lnSpc>
                    <a:spcPct val="200000"/>
                  </a:lnSpc>
                </a:pPr>
                <a:r>
                  <a:rPr lang="en-US" altLang="ko-KR" sz="12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1D </a:t>
                </a:r>
                <a:r>
                  <a:rPr lang="ko-KR" altLang="en-US" sz="12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양식을 예측하기 위해 먼저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2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</m:ctrlPr>
                      </m:sSupPr>
                      <m:e>
                        <m:r>
                          <a:rPr lang="en-US" altLang="ko-KR" sz="12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  <m:t>𝑅</m:t>
                        </m:r>
                      </m:e>
                      <m:sup>
                        <m:r>
                          <a:rPr lang="en-US" altLang="ko-KR" sz="12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  <m:t>𝐷</m:t>
                        </m:r>
                        <m:r>
                          <a:rPr lang="en-US" altLang="ko-KR" sz="12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altLang="ko-KR" sz="1200" b="0" i="1" smtClean="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200" b="0" i="1" smtClean="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ko-KR" sz="1200" b="0" i="1" smtClean="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p>
                    </m:sSup>
                  </m:oMath>
                </a14:m>
                <a:r>
                  <a:rPr lang="ko-KR" altLang="en-US" sz="12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에서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2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</m:ctrlPr>
                      </m:sSupPr>
                      <m:e>
                        <m:r>
                          <a:rPr lang="en-US" altLang="ko-KR" sz="12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  <m:t>𝑅</m:t>
                        </m:r>
                      </m:e>
                      <m:sup>
                        <m:r>
                          <a:rPr lang="en-US" altLang="ko-KR" sz="12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  <m:t>𝐷</m:t>
                        </m:r>
                        <m:r>
                          <a:rPr lang="en-US" altLang="ko-KR" sz="12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altLang="ko-KR" sz="12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2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ko-KR" sz="1200" b="0" i="1" smtClean="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𝑖𝑛𝑝</m:t>
                            </m:r>
                          </m:sub>
                        </m:sSub>
                      </m:sup>
                    </m:sSup>
                    <m:r>
                      <a:rPr lang="en-US" altLang="ko-KR" sz="12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sz="12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로 수평 형상을 </a:t>
                </a:r>
                <a:r>
                  <a:rPr lang="en-US" altLang="ko-KR" sz="1200" dirty="0" err="1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upsampling</a:t>
                </a:r>
                <a:r>
                  <a:rPr lang="ko-KR" altLang="en-US" sz="12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하고 </a:t>
                </a:r>
                <a:r>
                  <a:rPr lang="en-US" altLang="ko-KR" sz="12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BN, </a:t>
                </a:r>
                <a:r>
                  <a:rPr lang="en-US" altLang="ko-KR" sz="1200" b="0" i="0" dirty="0" err="1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ReLU</a:t>
                </a:r>
                <a:r>
                  <a:rPr lang="en-US" altLang="ko-KR" sz="12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</a:t>
                </a:r>
                <a:r>
                  <a:rPr lang="ko-KR" altLang="en-US" sz="12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사이에 커널 크기 </a:t>
                </a:r>
                <a:r>
                  <a:rPr lang="en-US" altLang="ko-KR" sz="12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3, 3, 1</a:t>
                </a:r>
                <a:r>
                  <a:rPr lang="ko-KR" altLang="en-US" sz="12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의 </a:t>
                </a:r>
                <a:r>
                  <a:rPr lang="en-US" altLang="ko-KR" sz="12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Conv1D </a:t>
                </a:r>
                <a:r>
                  <a:rPr lang="ko-KR" altLang="en-US" sz="12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레이어를 각각 적용한다</a:t>
                </a:r>
                <a:r>
                  <a:rPr lang="en-US" altLang="ko-KR" sz="12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br>
                  <a:rPr lang="ko-KR" altLang="en-US" sz="1200" dirty="0"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r>
                  <a:rPr lang="ko-KR" altLang="en-US" sz="12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마지막 레이어는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2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</m:ctrlPr>
                      </m:sSupPr>
                      <m:e>
                        <m:r>
                          <a:rPr lang="en-US" altLang="ko-KR" sz="12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  <m:t>𝑅</m:t>
                        </m:r>
                      </m:e>
                      <m:sup>
                        <m:r>
                          <a:rPr lang="en-US" altLang="ko-KR" sz="12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  <m:t>𝐷</m:t>
                        </m:r>
                        <m:r>
                          <a:rPr lang="en-US" altLang="ko-KR" sz="12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altLang="ko-KR" sz="12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2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ko-KR" sz="12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𝑖𝑛𝑝</m:t>
                            </m:r>
                          </m:sub>
                        </m:sSub>
                      </m:sup>
                    </m:sSup>
                    <m:r>
                      <a:rPr lang="en-US" altLang="ko-KR" sz="12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sz="12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에서 최종 예측을 산출한다</a:t>
                </a:r>
                <a:r>
                  <a:rPr lang="en-US" altLang="ko-KR" sz="12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endParaRPr lang="ko-KR" altLang="en-US" sz="1200" dirty="0">
                  <a:effectLst/>
                  <a:latin typeface="리디바탕" panose="020B0600000101010101" pitchFamily="34" charset="-127"/>
                  <a:ea typeface="리디바탕" panose="020B0600000101010101" pitchFamily="34" charset="-127"/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EE6A0E81-DD5F-47B4-A083-86C3301993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910" y="1865767"/>
                <a:ext cx="10348976" cy="790794"/>
              </a:xfrm>
              <a:prstGeom prst="rect">
                <a:avLst/>
              </a:prstGeom>
              <a:blipFill>
                <a:blip r:embed="rId2"/>
                <a:stretch>
                  <a:fillRect b="-615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4" name="그림 53">
            <a:extLst>
              <a:ext uri="{FF2B5EF4-FFF2-40B4-BE49-F238E27FC236}">
                <a16:creationId xmlns:a16="http://schemas.microsoft.com/office/drawing/2014/main" id="{CC6E377E-205C-4739-A8ED-72E2FA582E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901" y="3330864"/>
            <a:ext cx="10798197" cy="2126193"/>
          </a:xfrm>
          <a:prstGeom prst="rect">
            <a:avLst/>
          </a:prstGeom>
        </p:spPr>
      </p:pic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CF0FB8C4-51AF-498F-A061-2010BD5C86A4}"/>
              </a:ext>
            </a:extLst>
          </p:cNvPr>
          <p:cNvSpPr/>
          <p:nvPr/>
        </p:nvSpPr>
        <p:spPr>
          <a:xfrm>
            <a:off x="7964832" y="3497207"/>
            <a:ext cx="1859762" cy="449240"/>
          </a:xfrm>
          <a:prstGeom prst="roundRect">
            <a:avLst/>
          </a:prstGeom>
          <a:noFill/>
          <a:ln w="28575">
            <a:solidFill>
              <a:srgbClr val="595959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화살표: 아래쪽 55">
            <a:extLst>
              <a:ext uri="{FF2B5EF4-FFF2-40B4-BE49-F238E27FC236}">
                <a16:creationId xmlns:a16="http://schemas.microsoft.com/office/drawing/2014/main" id="{B0B002CE-378C-4B6E-A6A0-FD4D4F56245C}"/>
              </a:ext>
            </a:extLst>
          </p:cNvPr>
          <p:cNvSpPr/>
          <p:nvPr/>
        </p:nvSpPr>
        <p:spPr>
          <a:xfrm rot="10800000">
            <a:off x="8449998" y="2516779"/>
            <a:ext cx="650696" cy="999478"/>
          </a:xfrm>
          <a:prstGeom prst="downArrow">
            <a:avLst>
              <a:gd name="adj1" fmla="val 50000"/>
              <a:gd name="adj2" fmla="val 74468"/>
            </a:avLst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326DB03-11B4-40F3-A66C-27281A8825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48125" y="618827"/>
            <a:ext cx="1778629" cy="124694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BEB7926-D141-4FBB-87F9-169C0B84A85B}"/>
              </a:ext>
            </a:extLst>
          </p:cNvPr>
          <p:cNvSpPr txBox="1"/>
          <p:nvPr/>
        </p:nvSpPr>
        <p:spPr>
          <a:xfrm>
            <a:off x="146304" y="0"/>
            <a:ext cx="6766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595959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sz="4000" dirty="0">
              <a:solidFill>
                <a:srgbClr val="595959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82101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DE938F7-54F3-47A2-9B99-065887AD8D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9441" y="2625934"/>
            <a:ext cx="4026535" cy="1718437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0" y="6590592"/>
            <a:ext cx="12192000" cy="26740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960119" y="123110"/>
            <a:ext cx="108794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>
                <a:solidFill>
                  <a:srgbClr val="595959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HoHoNet</a:t>
            </a:r>
            <a:r>
              <a:rPr lang="en-US" altLang="ko-KR" sz="2400" dirty="0">
                <a:solidFill>
                  <a:srgbClr val="595959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600" dirty="0">
                <a:solidFill>
                  <a:srgbClr val="595959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- </a:t>
            </a:r>
            <a:r>
              <a:rPr lang="ko-KR" altLang="en-US" sz="1600" dirty="0">
                <a:solidFill>
                  <a:srgbClr val="595959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조밀한 깊이 추정을 위한 </a:t>
            </a:r>
            <a:r>
              <a:rPr lang="en-US" altLang="ko-KR" sz="1600" dirty="0" err="1">
                <a:solidFill>
                  <a:srgbClr val="595959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HoHoNet</a:t>
            </a:r>
            <a:r>
              <a:rPr lang="en-US" altLang="ko-KR" sz="1600" dirty="0">
                <a:solidFill>
                  <a:srgbClr val="595959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600" dirty="0">
                <a:solidFill>
                  <a:srgbClr val="595959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프레임워크 개요 </a:t>
            </a:r>
            <a:r>
              <a:rPr lang="en-US" altLang="ko-KR" sz="160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  <a:sym typeface="Wingdings" panose="05000000000000000000" pitchFamily="2" charset="2"/>
              </a:rPr>
              <a:t>▶ </a:t>
            </a:r>
            <a:r>
              <a:rPr lang="en-US" altLang="ko-KR" sz="1600" dirty="0">
                <a:solidFill>
                  <a:srgbClr val="052E6B"/>
                </a:solidFill>
                <a:latin typeface="서울한강체 M" panose="02020503020101020101" pitchFamily="18" charset="-127"/>
                <a:ea typeface="서울한강체 M" panose="02020503020101020101" pitchFamily="18" charset="-127"/>
                <a:sym typeface="Wingdings" panose="05000000000000000000" pitchFamily="2" charset="2"/>
              </a:rPr>
              <a:t>❸ </a:t>
            </a:r>
            <a:r>
              <a:rPr lang="en-US" altLang="ko-KR" sz="160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  <a:sym typeface="Wingdings" panose="05000000000000000000" pitchFamily="2" charset="2"/>
              </a:rPr>
              <a:t>horizon-to-dense </a:t>
            </a:r>
            <a:r>
              <a:rPr lang="ko-KR" altLang="en-US" sz="160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  <a:sym typeface="Wingdings" panose="05000000000000000000" pitchFamily="2" charset="2"/>
              </a:rPr>
              <a:t>모듈</a:t>
            </a:r>
            <a:r>
              <a:rPr lang="en-US" altLang="ko-KR" sz="160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  <a:sym typeface="Wingdings" panose="05000000000000000000" pitchFamily="2" charset="2"/>
              </a:rPr>
              <a:t>, </a:t>
            </a:r>
            <a:r>
              <a:rPr lang="ko-KR" altLang="en-US" sz="160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  <a:sym typeface="Wingdings" panose="05000000000000000000" pitchFamily="2" charset="2"/>
              </a:rPr>
              <a:t>픽셀당 </a:t>
            </a:r>
            <a:r>
              <a:rPr lang="en-US" altLang="ko-KR" sz="160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  <a:sym typeface="Wingdings" panose="05000000000000000000" pitchFamily="2" charset="2"/>
              </a:rPr>
              <a:t>2D </a:t>
            </a:r>
            <a:r>
              <a:rPr lang="ko-KR" altLang="en-US" sz="160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  <a:sym typeface="Wingdings" panose="05000000000000000000" pitchFamily="2" charset="2"/>
              </a:rPr>
              <a:t>양식 예측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C1FC5684-9908-4914-91C8-1259AACA70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9014" y="531325"/>
            <a:ext cx="8537719" cy="1681099"/>
          </a:xfrm>
          <a:prstGeom prst="rect">
            <a:avLst/>
          </a:prstGeom>
        </p:spPr>
      </p:pic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B260CD46-E47C-4F0B-9012-E19A4B80A876}"/>
              </a:ext>
            </a:extLst>
          </p:cNvPr>
          <p:cNvSpPr/>
          <p:nvPr/>
        </p:nvSpPr>
        <p:spPr>
          <a:xfrm>
            <a:off x="9150235" y="707886"/>
            <a:ext cx="2837024" cy="1451602"/>
          </a:xfrm>
          <a:prstGeom prst="roundRect">
            <a:avLst/>
          </a:prstGeom>
          <a:noFill/>
          <a:ln w="28575">
            <a:solidFill>
              <a:srgbClr val="595959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화살표: 아래쪽 13">
            <a:extLst>
              <a:ext uri="{FF2B5EF4-FFF2-40B4-BE49-F238E27FC236}">
                <a16:creationId xmlns:a16="http://schemas.microsoft.com/office/drawing/2014/main" id="{A01BEA87-C5DF-434A-8EC1-86BB04B5B3F1}"/>
              </a:ext>
            </a:extLst>
          </p:cNvPr>
          <p:cNvSpPr/>
          <p:nvPr/>
        </p:nvSpPr>
        <p:spPr>
          <a:xfrm>
            <a:off x="10082709" y="2174916"/>
            <a:ext cx="650696" cy="767744"/>
          </a:xfrm>
          <a:prstGeom prst="downArrow">
            <a:avLst>
              <a:gd name="adj1" fmla="val 50000"/>
              <a:gd name="adj2" fmla="val 74468"/>
            </a:avLst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D2E12E2-34CA-4431-8E37-3CD879A67707}"/>
                  </a:ext>
                </a:extLst>
              </p:cNvPr>
              <p:cNvSpPr txBox="1"/>
              <p:nvPr/>
            </p:nvSpPr>
            <p:spPr>
              <a:xfrm>
                <a:off x="112439" y="2159488"/>
                <a:ext cx="7765445" cy="30372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200000"/>
                  </a:lnSpc>
                </a:pPr>
                <a:r>
                  <a:rPr lang="ko-KR" altLang="en-US" sz="105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출력 공간을 </a:t>
                </a:r>
                <a:r>
                  <a:rPr lang="ko-KR" altLang="en-US" sz="1050" b="0" i="0" dirty="0" err="1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열당</a:t>
                </a:r>
                <a:r>
                  <a:rPr lang="ko-KR" altLang="en-US" sz="105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형식으로 </a:t>
                </a:r>
                <a:r>
                  <a:rPr lang="en-US" altLang="ko-KR" sz="105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shaping</a:t>
                </a:r>
                <a:r>
                  <a:rPr lang="ko-KR" altLang="en-US" sz="105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하는 전략은 픽셀당 양식이 포함된 작업에는 적용되지 않</a:t>
                </a:r>
                <a:r>
                  <a:rPr lang="ko-KR" altLang="en-US" sz="105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는</a:t>
                </a:r>
                <a:r>
                  <a:rPr lang="ko-KR" altLang="en-US" sz="105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다</a:t>
                </a:r>
                <a:r>
                  <a:rPr lang="en-US" altLang="ko-KR" sz="105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r>
                  <a:rPr lang="ko-KR" altLang="en-US" sz="105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</a:t>
                </a:r>
                <a:endParaRPr lang="en-US" altLang="ko-KR" sz="1050" b="0" i="0" dirty="0">
                  <a:solidFill>
                    <a:srgbClr val="000000"/>
                  </a:solidFill>
                  <a:effectLst/>
                  <a:latin typeface="리디바탕" panose="020B0600000101010101" pitchFamily="34" charset="-127"/>
                  <a:ea typeface="리디바탕" panose="020B0600000101010101" pitchFamily="34" charset="-127"/>
                </a:endParaRPr>
              </a:p>
              <a:p>
                <a:pPr>
                  <a:lnSpc>
                    <a:spcPct val="200000"/>
                  </a:lnSpc>
                </a:pPr>
                <a:r>
                  <a:rPr lang="ko-KR" altLang="en-US" sz="105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여기서는 </a:t>
                </a:r>
                <a:r>
                  <a:rPr lang="en-US" altLang="ko-KR" sz="105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compact</a:t>
                </a:r>
                <a:r>
                  <a:rPr lang="ko-KR" altLang="en-US" sz="105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</a:t>
                </a:r>
                <a:r>
                  <a:rPr lang="en-US" altLang="ko-KR" sz="1050" b="0" i="0" dirty="0" err="1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LHFeat</a:t>
                </a:r>
                <a:r>
                  <a:rPr lang="en-US" altLang="ko-KR" sz="105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05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</m:ctrlPr>
                      </m:sSupPr>
                      <m:e>
                        <m:r>
                          <a:rPr lang="en-US" altLang="ko-KR" sz="105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  <m:t>𝑅</m:t>
                        </m:r>
                      </m:e>
                      <m:sup>
                        <m:r>
                          <a:rPr lang="en-US" altLang="ko-KR" sz="105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  <m:t>𝐷</m:t>
                        </m:r>
                        <m:r>
                          <a:rPr lang="en-US" altLang="ko-KR" sz="105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altLang="ko-KR" sz="1050" b="0" i="1" smtClean="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050" b="0" i="1" smtClean="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ko-KR" sz="1050" b="0" i="1" smtClean="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p>
                    </m:sSup>
                  </m:oMath>
                </a14:m>
                <a:r>
                  <a:rPr lang="ko-KR" altLang="en-US" sz="105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에서 조밀한 예측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05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</m:ctrlPr>
                      </m:sSupPr>
                      <m:e>
                        <m:r>
                          <a:rPr lang="en-US" altLang="ko-KR" sz="105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  <m:t>𝑅</m:t>
                        </m:r>
                      </m:e>
                      <m:sup>
                        <m:r>
                          <a:rPr lang="en-US" altLang="ko-KR" sz="105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  <m:t>𝑁</m:t>
                        </m:r>
                        <m:r>
                          <a:rPr lang="en-US" altLang="ko-KR" sz="105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altLang="ko-KR" sz="1050" b="0" i="1" smtClean="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050" b="0" i="1" smtClean="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altLang="ko-KR" sz="1050" b="0" i="1" smtClean="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𝑖𝑛𝑝</m:t>
                            </m:r>
                          </m:sub>
                        </m:sSub>
                        <m:r>
                          <a:rPr lang="en-US" altLang="ko-KR" sz="105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altLang="ko-KR" sz="1050" b="0" i="1" smtClean="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050" b="0" i="1" smtClean="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ko-KR" sz="1050" b="0" i="1" smtClean="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𝑖𝑛𝑝</m:t>
                            </m:r>
                          </m:sub>
                        </m:sSub>
                      </m:sup>
                    </m:sSup>
                  </m:oMath>
                </a14:m>
                <a:r>
                  <a:rPr lang="ko-KR" altLang="en-US" sz="1050" b="0" i="0" dirty="0" err="1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를</a:t>
                </a:r>
                <a:r>
                  <a:rPr lang="ko-KR" altLang="en-US" sz="105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도출하기 위한 </a:t>
                </a:r>
                <a:r>
                  <a:rPr lang="en-US" altLang="ko-KR" sz="1050" b="0" i="0" dirty="0" err="1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HoHoNet</a:t>
                </a:r>
                <a:r>
                  <a:rPr lang="ko-KR" altLang="en-US" sz="105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의 수평 대 밀도 모듈을 제시한다</a:t>
                </a:r>
                <a:r>
                  <a:rPr lang="en-US" altLang="ko-KR" sz="105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r>
                  <a:rPr lang="ko-KR" altLang="en-US" sz="1050" dirty="0"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</a:t>
                </a:r>
                <a:endParaRPr lang="en-US" altLang="ko-KR" sz="1050" dirty="0">
                  <a:effectLst/>
                  <a:latin typeface="리디바탕" panose="020B0600000101010101" pitchFamily="34" charset="-127"/>
                  <a:ea typeface="리디바탕" panose="020B0600000101010101" pitchFamily="34" charset="-127"/>
                </a:endParaRPr>
              </a:p>
              <a:p>
                <a:pPr>
                  <a:lnSpc>
                    <a:spcPct val="200000"/>
                  </a:lnSpc>
                </a:pPr>
                <a:r>
                  <a:rPr lang="ko-KR" altLang="en-US" sz="105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이 기능은 다양한 애플리케이션에 보다 일반적인 시나리오의 문을 열어</a:t>
                </a:r>
                <a:r>
                  <a:rPr lang="ko-KR" altLang="en-US" sz="105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준다</a:t>
                </a:r>
                <a:r>
                  <a:rPr lang="en-US" altLang="ko-KR" sz="105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br>
                  <a:rPr lang="ko-KR" altLang="en-US" sz="1050" dirty="0"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br>
                  <a:rPr lang="ko-KR" altLang="en-US" sz="1050" dirty="0"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r>
                  <a:rPr lang="en-US" altLang="ko-KR" sz="105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2D </a:t>
                </a:r>
                <a:r>
                  <a:rPr lang="ko-KR" altLang="en-US" sz="105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양식 예측을 위한 훈련 가능한 계층은 출력 계층의 채널 수가 </a:t>
                </a:r>
                <a14:m>
                  <m:oMath xmlns:m="http://schemas.openxmlformats.org/officeDocument/2006/math">
                    <m:r>
                      <a:rPr lang="en-US" altLang="ko-KR" sz="1050" b="0" i="1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문화재돌봄체 Regular" panose="020B0000000000000000" pitchFamily="50" charset="-127"/>
                      </a:rPr>
                      <m:t>𝐸</m:t>
                    </m:r>
                    <m:r>
                      <a:rPr lang="en-US" altLang="ko-KR" sz="1050" b="0" i="1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문화재돌봄체 Regular" panose="020B0000000000000000" pitchFamily="50" charset="-127"/>
                      </a:rPr>
                      <m:t> = </m:t>
                    </m:r>
                    <m:r>
                      <a:rPr lang="en-US" altLang="ko-KR" sz="1050" b="0" i="1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문화재돌봄체 Regular" panose="020B0000000000000000" pitchFamily="50" charset="-127"/>
                      </a:rPr>
                      <m:t>𝑁</m:t>
                    </m:r>
                    <m:r>
                      <a:rPr lang="en-US" altLang="ko-KR" sz="1050" b="0" i="1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문화재돌봄체 Regular" panose="020B0000000000000000" pitchFamily="50" charset="-127"/>
                      </a:rPr>
                      <m:t> · </m:t>
                    </m:r>
                    <m:r>
                      <a:rPr lang="en-US" altLang="ko-KR" sz="1050" b="0" i="1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문화재돌봄체 Regular" panose="020B0000000000000000" pitchFamily="50" charset="-127"/>
                      </a:rPr>
                      <m:t>𝑟</m:t>
                    </m:r>
                  </m:oMath>
                </a14:m>
                <a:r>
                  <a:rPr lang="ko-KR" altLang="en-US" sz="105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로 증강되고 여기서 </a:t>
                </a:r>
                <a14:m>
                  <m:oMath xmlns:m="http://schemas.openxmlformats.org/officeDocument/2006/math">
                    <m:r>
                      <a:rPr lang="en-US" altLang="ko-KR" sz="1050" b="0" i="1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문화재돌봄체 Regular" panose="020B0000000000000000" pitchFamily="50" charset="-127"/>
                      </a:rPr>
                      <m:t>𝑁</m:t>
                    </m:r>
                  </m:oMath>
                </a14:m>
                <a:r>
                  <a:rPr lang="ko-KR" altLang="en-US" sz="105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은 작업에 대한 대상 채널의 수이고 </a:t>
                </a:r>
                <a14:m>
                  <m:oMath xmlns:m="http://schemas.openxmlformats.org/officeDocument/2006/math">
                    <m:r>
                      <a:rPr lang="en-US" altLang="ko-KR" sz="1050" b="0" i="1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문화재돌봄체 Regular" panose="020B0000000000000000" pitchFamily="50" charset="-127"/>
                      </a:rPr>
                      <m:t>𝑟</m:t>
                    </m:r>
                  </m:oMath>
                </a14:m>
                <a:r>
                  <a:rPr lang="ko-KR" altLang="en-US" sz="105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은 이미지 열에 의해 공유되는 구성 요소의 수라는 점을 제외하면 </a:t>
                </a:r>
                <a:r>
                  <a:rPr lang="en-US" altLang="ko-KR" sz="105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3.3</a:t>
                </a:r>
                <a:r>
                  <a:rPr lang="ko-KR" altLang="en-US" sz="105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항에서 소개한 </a:t>
                </a:r>
                <a:r>
                  <a:rPr lang="en-US" altLang="ko-KR" sz="105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1D </a:t>
                </a:r>
                <a:r>
                  <a:rPr lang="ko-KR" altLang="en-US" sz="105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예측을 위한 계층과 거의 동일하다</a:t>
                </a:r>
                <a:r>
                  <a:rPr lang="en-US" altLang="ko-KR" sz="105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br>
                  <a:rPr lang="ko-KR" altLang="en-US" sz="1050" dirty="0"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br>
                  <a:rPr lang="ko-KR" altLang="en-US" sz="1050" dirty="0"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r>
                  <a:rPr lang="ko-KR" altLang="en-US" sz="105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생성된 예측은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05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</m:ctrlPr>
                      </m:sSupPr>
                      <m:e>
                        <m:r>
                          <a:rPr lang="en-US" altLang="ko-KR" sz="105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  <m:t>𝑅</m:t>
                        </m:r>
                      </m:e>
                      <m:sup>
                        <m:r>
                          <a:rPr lang="en-US" altLang="ko-KR" sz="105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  <m:t>𝐸</m:t>
                        </m:r>
                        <m:r>
                          <a:rPr lang="en-US" altLang="ko-KR" sz="105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altLang="ko-KR" sz="105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05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ko-KR" sz="105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𝑖𝑛𝑝</m:t>
                            </m:r>
                          </m:sub>
                        </m:sSub>
                      </m:sup>
                    </m:sSup>
                    <m:r>
                      <a:rPr lang="en-US" altLang="ko-KR" sz="105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sz="105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에서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05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</m:ctrlPr>
                      </m:sSupPr>
                      <m:e>
                        <m:r>
                          <a:rPr lang="en-US" altLang="ko-KR" sz="105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  <m:t>𝑅</m:t>
                        </m:r>
                      </m:e>
                      <m:sup>
                        <m:r>
                          <a:rPr lang="en-US" altLang="ko-KR" sz="105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  <m:t>𝑁</m:t>
                        </m:r>
                        <m:r>
                          <a:rPr lang="en-US" altLang="ko-KR" sz="105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ko-KR" sz="105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  <m:r>
                          <a:rPr lang="en-US" altLang="ko-KR" sz="105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altLang="ko-KR" sz="105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05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ko-KR" sz="105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𝑖𝑛𝑝</m:t>
                            </m:r>
                          </m:sub>
                        </m:sSub>
                      </m:sup>
                    </m:sSup>
                    <m:r>
                      <a:rPr lang="en-US" altLang="ko-KR" sz="105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sz="105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로 재구성된다</a:t>
                </a:r>
                <a:r>
                  <a:rPr lang="en-US" altLang="ko-KR" sz="105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r>
                  <a:rPr lang="ko-KR" altLang="en-US" sz="1050" dirty="0"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</a:t>
                </a:r>
                <a:r>
                  <a:rPr lang="ko-KR" altLang="en-US" sz="1300" b="0" i="0" dirty="0">
                    <a:solidFill>
                      <a:srgbClr val="052E6B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예측된 </a:t>
                </a:r>
                <a:r>
                  <a:rPr lang="en-US" altLang="ko-KR" sz="1300" b="0" i="0" dirty="0">
                    <a:solidFill>
                      <a:srgbClr val="052E6B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r </a:t>
                </a:r>
                <a:r>
                  <a:rPr lang="ko-KR" altLang="en-US" sz="1300" b="0" i="0" dirty="0">
                    <a:solidFill>
                      <a:srgbClr val="052E6B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값에 할당한 물리적 의미에 따라 </a:t>
                </a:r>
                <a:r>
                  <a:rPr lang="ko-KR" altLang="en-US" sz="105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각 열에 대해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05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</m:ctrlPr>
                      </m:sSupPr>
                      <m:e>
                        <m:r>
                          <a:rPr lang="en-US" altLang="ko-KR" sz="105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  <m:t>𝑅</m:t>
                        </m:r>
                      </m:e>
                      <m:sup>
                        <m:r>
                          <a:rPr lang="en-US" altLang="ko-KR" sz="105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  <m:t>𝑟</m:t>
                        </m:r>
                      </m:sup>
                    </m:sSup>
                  </m:oMath>
                </a14:m>
                <a:r>
                  <a:rPr lang="ko-KR" altLang="en-US" sz="105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를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05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</m:ctrlPr>
                      </m:sSupPr>
                      <m:e>
                        <m:r>
                          <a:rPr lang="en-US" altLang="ko-KR" sz="105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  <m:t>𝑅</m:t>
                        </m:r>
                      </m:e>
                      <m:sup>
                        <m:sSub>
                          <m:sSubPr>
                            <m:ctrlPr>
                              <a:rPr lang="en-US" altLang="ko-KR" sz="1050" b="0" i="1" smtClean="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문화재돌봄체 Regular" panose="020B0000000000000000" pitchFamily="50" charset="-127"/>
                              </a:rPr>
                            </m:ctrlPr>
                          </m:sSubPr>
                          <m:e>
                            <m:r>
                              <a:rPr lang="en-US" altLang="ko-KR" sz="1050" b="0" i="1" smtClean="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문화재돌봄체 Regular" panose="020B0000000000000000" pitchFamily="50" charset="-127"/>
                              </a:rPr>
                              <m:t>𝐻</m:t>
                            </m:r>
                          </m:e>
                          <m:sub>
                            <m:r>
                              <a:rPr lang="en-US" altLang="ko-KR" sz="1050" b="0" i="1" smtClean="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문화재돌봄체 Regular" panose="020B0000000000000000" pitchFamily="50" charset="-127"/>
                              </a:rPr>
                              <m:t>𝑖𝑛𝑝</m:t>
                            </m:r>
                          </m:sub>
                        </m:sSub>
                      </m:sup>
                    </m:sSup>
                  </m:oMath>
                </a14:m>
                <a:r>
                  <a:rPr lang="ko-KR" altLang="en-US" sz="105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로 복구하기 위한 두 가지 다른 연산을 제시한다</a:t>
                </a:r>
                <a:r>
                  <a:rPr lang="en-US" altLang="ko-KR" sz="105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endParaRPr lang="ko-KR" altLang="en-US" sz="1050" dirty="0">
                  <a:effectLst/>
                  <a:latin typeface="리디바탕" panose="020B0600000101010101" pitchFamily="34" charset="-127"/>
                  <a:ea typeface="리디바탕" panose="020B0600000101010101" pitchFamily="34" charset="-127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D2E12E2-34CA-4431-8E37-3CD879A677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439" y="2159488"/>
                <a:ext cx="7765445" cy="3037242"/>
              </a:xfrm>
              <a:prstGeom prst="rect">
                <a:avLst/>
              </a:prstGeom>
              <a:blipFill>
                <a:blip r:embed="rId4"/>
                <a:stretch>
                  <a:fillRect b="-20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1EE8C215-591F-4F42-BEDE-2383CFDF3F67}"/>
              </a:ext>
            </a:extLst>
          </p:cNvPr>
          <p:cNvSpPr txBox="1"/>
          <p:nvPr/>
        </p:nvSpPr>
        <p:spPr>
          <a:xfrm>
            <a:off x="5493003" y="5043184"/>
            <a:ext cx="1936497" cy="3166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1" dirty="0">
                <a:solidFill>
                  <a:srgbClr val="052E6B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① </a:t>
            </a:r>
            <a:r>
              <a:rPr lang="ko-KR" altLang="en-US" sz="1100" b="1" dirty="0" err="1">
                <a:solidFill>
                  <a:srgbClr val="052E6B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보간법</a:t>
            </a:r>
            <a:r>
              <a:rPr lang="ko-KR" altLang="en-US" sz="1100" b="1" dirty="0">
                <a:solidFill>
                  <a:srgbClr val="052E6B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100" b="1" dirty="0">
                <a:solidFill>
                  <a:srgbClr val="052E6B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(interpolation)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126C87C-02EE-4457-B24E-FC47ED88E559}"/>
              </a:ext>
            </a:extLst>
          </p:cNvPr>
          <p:cNvSpPr txBox="1"/>
          <p:nvPr/>
        </p:nvSpPr>
        <p:spPr>
          <a:xfrm>
            <a:off x="3572006" y="5806259"/>
            <a:ext cx="4649217" cy="3160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1" dirty="0">
                <a:solidFill>
                  <a:srgbClr val="052E6B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② </a:t>
            </a:r>
            <a:r>
              <a:rPr lang="ko-KR" altLang="en-US" sz="1100" b="1" i="0" dirty="0">
                <a:solidFill>
                  <a:srgbClr val="052E6B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역 이산 코사인 변환 </a:t>
            </a:r>
            <a:r>
              <a:rPr lang="en-US" altLang="ko-KR" sz="1100" b="1" i="0" dirty="0">
                <a:solidFill>
                  <a:srgbClr val="052E6B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(IDCT, Inverse Discrete Cosine Transform)</a:t>
            </a:r>
            <a:endParaRPr lang="ko-KR" altLang="en-US" sz="1050" dirty="0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741702F0-D0DC-499A-9F2D-336F06F528B8}"/>
              </a:ext>
            </a:extLst>
          </p:cNvPr>
          <p:cNvSpPr/>
          <p:nvPr/>
        </p:nvSpPr>
        <p:spPr>
          <a:xfrm>
            <a:off x="11182350" y="3124200"/>
            <a:ext cx="390524" cy="1107818"/>
          </a:xfrm>
          <a:prstGeom prst="roundRect">
            <a:avLst/>
          </a:prstGeom>
          <a:noFill/>
          <a:ln w="28575">
            <a:solidFill>
              <a:srgbClr val="052E6B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17846399-8561-473E-A0DB-553F7D706375}"/>
              </a:ext>
            </a:extLst>
          </p:cNvPr>
          <p:cNvSpPr/>
          <p:nvPr/>
        </p:nvSpPr>
        <p:spPr>
          <a:xfrm>
            <a:off x="11644313" y="3124200"/>
            <a:ext cx="390524" cy="1107818"/>
          </a:xfrm>
          <a:prstGeom prst="roundRect">
            <a:avLst/>
          </a:prstGeom>
          <a:noFill/>
          <a:ln w="28575">
            <a:solidFill>
              <a:srgbClr val="052E6B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2099B8BD-8127-4784-A6F1-602835D29EE7}"/>
              </a:ext>
            </a:extLst>
          </p:cNvPr>
          <p:cNvCxnSpPr>
            <a:cxnSpLocks/>
            <a:endCxn id="7" idx="2"/>
          </p:cNvCxnSpPr>
          <p:nvPr/>
        </p:nvCxnSpPr>
        <p:spPr>
          <a:xfrm flipV="1">
            <a:off x="7429500" y="4232018"/>
            <a:ext cx="3948112" cy="1001313"/>
          </a:xfrm>
          <a:prstGeom prst="bentConnector2">
            <a:avLst/>
          </a:prstGeom>
          <a:ln w="19050">
            <a:solidFill>
              <a:srgbClr val="052E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연결선: 꺾임 32">
            <a:extLst>
              <a:ext uri="{FF2B5EF4-FFF2-40B4-BE49-F238E27FC236}">
                <a16:creationId xmlns:a16="http://schemas.microsoft.com/office/drawing/2014/main" id="{63F809D1-03A8-4FF5-86F5-ABB7BB824FDB}"/>
              </a:ext>
            </a:extLst>
          </p:cNvPr>
          <p:cNvCxnSpPr>
            <a:cxnSpLocks/>
            <a:endCxn id="31" idx="2"/>
          </p:cNvCxnSpPr>
          <p:nvPr/>
        </p:nvCxnSpPr>
        <p:spPr>
          <a:xfrm flipV="1">
            <a:off x="8221223" y="4232018"/>
            <a:ext cx="3618352" cy="1766201"/>
          </a:xfrm>
          <a:prstGeom prst="bentConnector2">
            <a:avLst/>
          </a:prstGeom>
          <a:ln w="19050">
            <a:solidFill>
              <a:srgbClr val="052E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8D51E262-7D4D-4BC7-B280-89E1EAE8CB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304" y="800375"/>
            <a:ext cx="2974401" cy="103843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99E3314-6FA8-4831-9D46-F81FCCE2C3C4}"/>
              </a:ext>
            </a:extLst>
          </p:cNvPr>
          <p:cNvSpPr txBox="1"/>
          <p:nvPr/>
        </p:nvSpPr>
        <p:spPr>
          <a:xfrm>
            <a:off x="146304" y="0"/>
            <a:ext cx="6766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595959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sz="4000" dirty="0">
              <a:solidFill>
                <a:srgbClr val="595959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14794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DE938F7-54F3-47A2-9B99-065887AD8D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9442" y="799326"/>
            <a:ext cx="4026535" cy="1718437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0" y="6590592"/>
            <a:ext cx="12192000" cy="26740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960119" y="123110"/>
            <a:ext cx="108794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>
                <a:solidFill>
                  <a:srgbClr val="595959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HoHoNet</a:t>
            </a:r>
            <a:r>
              <a:rPr lang="en-US" altLang="ko-KR" sz="2400" dirty="0">
                <a:solidFill>
                  <a:srgbClr val="595959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600" dirty="0">
                <a:solidFill>
                  <a:srgbClr val="595959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- </a:t>
            </a:r>
            <a:r>
              <a:rPr lang="ko-KR" altLang="en-US" sz="1600" dirty="0">
                <a:solidFill>
                  <a:srgbClr val="595959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조밀한 깊이 추정을 위한 </a:t>
            </a:r>
            <a:r>
              <a:rPr lang="en-US" altLang="ko-KR" sz="1600" dirty="0" err="1">
                <a:solidFill>
                  <a:srgbClr val="595959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HoHoNet</a:t>
            </a:r>
            <a:r>
              <a:rPr lang="en-US" altLang="ko-KR" sz="1600" dirty="0">
                <a:solidFill>
                  <a:srgbClr val="595959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600" dirty="0">
                <a:solidFill>
                  <a:srgbClr val="595959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프레임워크 개요 </a:t>
            </a:r>
            <a:r>
              <a:rPr lang="en-US" altLang="ko-KR" sz="160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  <a:sym typeface="Wingdings" panose="05000000000000000000" pitchFamily="2" charset="2"/>
              </a:rPr>
              <a:t>▶ </a:t>
            </a:r>
            <a:r>
              <a:rPr lang="en-US" altLang="ko-KR" sz="1600" dirty="0">
                <a:solidFill>
                  <a:srgbClr val="052E6B"/>
                </a:solidFill>
                <a:latin typeface="서울한강체 M" panose="02020503020101020101" pitchFamily="18" charset="-127"/>
                <a:ea typeface="서울한강체 M" panose="02020503020101020101" pitchFamily="18" charset="-127"/>
                <a:sym typeface="Wingdings" panose="05000000000000000000" pitchFamily="2" charset="2"/>
              </a:rPr>
              <a:t>❸ </a:t>
            </a:r>
            <a:r>
              <a:rPr lang="en-US" altLang="ko-KR" sz="160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  <a:sym typeface="Wingdings" panose="05000000000000000000" pitchFamily="2" charset="2"/>
              </a:rPr>
              <a:t>horizon-to-dense </a:t>
            </a:r>
            <a:r>
              <a:rPr lang="ko-KR" altLang="en-US" sz="160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  <a:sym typeface="Wingdings" panose="05000000000000000000" pitchFamily="2" charset="2"/>
              </a:rPr>
              <a:t>모듈</a:t>
            </a:r>
            <a:r>
              <a:rPr lang="en-US" altLang="ko-KR" sz="160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  <a:sym typeface="Wingdings" panose="05000000000000000000" pitchFamily="2" charset="2"/>
              </a:rPr>
              <a:t>, </a:t>
            </a:r>
            <a:r>
              <a:rPr lang="ko-KR" altLang="en-US" sz="160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  <a:sym typeface="Wingdings" panose="05000000000000000000" pitchFamily="2" charset="2"/>
              </a:rPr>
              <a:t>픽셀당 </a:t>
            </a:r>
            <a:r>
              <a:rPr lang="en-US" altLang="ko-KR" sz="160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  <a:sym typeface="Wingdings" panose="05000000000000000000" pitchFamily="2" charset="2"/>
              </a:rPr>
              <a:t>2D </a:t>
            </a:r>
            <a:r>
              <a:rPr lang="ko-KR" altLang="en-US" sz="160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  <a:sym typeface="Wingdings" panose="05000000000000000000" pitchFamily="2" charset="2"/>
              </a:rPr>
              <a:t>양식 예측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EE8C215-591F-4F42-BEDE-2383CFDF3F67}"/>
                  </a:ext>
                </a:extLst>
              </p:cNvPr>
              <p:cNvSpPr txBox="1"/>
              <p:nvPr/>
            </p:nvSpPr>
            <p:spPr>
              <a:xfrm>
                <a:off x="146304" y="2996701"/>
                <a:ext cx="7461175" cy="60875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1200" b="1" dirty="0">
                    <a:solidFill>
                      <a:srgbClr val="052E6B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① </a:t>
                </a:r>
                <a:r>
                  <a:rPr lang="ko-KR" altLang="en-US" sz="1200" b="1" dirty="0" err="1">
                    <a:solidFill>
                      <a:srgbClr val="052E6B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보간법</a:t>
                </a:r>
                <a:r>
                  <a:rPr lang="ko-KR" altLang="en-US" sz="1200" b="1" dirty="0">
                    <a:solidFill>
                      <a:srgbClr val="052E6B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</a:t>
                </a:r>
                <a:r>
                  <a:rPr lang="en-US" altLang="ko-KR" sz="1200" b="1" dirty="0">
                    <a:solidFill>
                      <a:srgbClr val="052E6B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(interpolation)</a:t>
                </a:r>
              </a:p>
              <a:p>
                <a:pPr>
                  <a:lnSpc>
                    <a:spcPct val="150000"/>
                  </a:lnSpc>
                </a:pPr>
                <a:r>
                  <a:rPr lang="ko-KR" altLang="en-US" sz="105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가장 간단한 방법은 잠재 치수 </a:t>
                </a:r>
                <a14:m>
                  <m:oMath xmlns:m="http://schemas.openxmlformats.org/officeDocument/2006/math">
                    <m:r>
                      <a:rPr lang="en-US" altLang="ko-KR" sz="1050" b="0" i="1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문화재돌봄체 Regular" panose="020B0000000000000000" pitchFamily="50" charset="-127"/>
                      </a:rPr>
                      <m:t>𝑟</m:t>
                    </m:r>
                  </m:oMath>
                </a14:m>
                <a:r>
                  <a:rPr lang="ko-KR" altLang="en-US" sz="105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을 출력 높이로 보고 선형 </a:t>
                </a:r>
                <a:r>
                  <a:rPr lang="ko-KR" altLang="en-US" sz="1050" b="0" i="0" dirty="0" err="1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보간법을</a:t>
                </a:r>
                <a:r>
                  <a:rPr lang="ko-KR" altLang="en-US" sz="105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적용하여 </a:t>
                </a:r>
                <a14:m>
                  <m:oMath xmlns:m="http://schemas.openxmlformats.org/officeDocument/2006/math">
                    <m:r>
                      <a:rPr lang="en-US" altLang="ko-KR" sz="1050" b="0" i="1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문화재돌봄체 Regular" panose="020B0000000000000000" pitchFamily="50" charset="-127"/>
                      </a:rPr>
                      <m:t>𝑟</m:t>
                    </m:r>
                  </m:oMath>
                </a14:m>
                <a:r>
                  <a:rPr lang="en-US" altLang="ko-KR" sz="105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1050" b="0" i="1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문화재돌봄체 Regular" panose="020B0000000000000000" pitchFamily="50" charset="-127"/>
                      </a:rPr>
                      <m:t>&lt;</m:t>
                    </m:r>
                  </m:oMath>
                </a14:m>
                <a:r>
                  <a:rPr lang="en-US" altLang="ko-KR" sz="105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05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</m:ctrlPr>
                      </m:sSubPr>
                      <m:e>
                        <m:r>
                          <a:rPr lang="en-US" altLang="ko-KR" sz="105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  <m:t>𝐻</m:t>
                        </m:r>
                      </m:e>
                      <m:sub>
                        <m:r>
                          <a:rPr lang="en-US" altLang="ko-KR" sz="105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  <m:t>𝑖𝑛𝑝</m:t>
                        </m:r>
                      </m:sub>
                    </m:sSub>
                  </m:oMath>
                </a14:m>
                <a:r>
                  <a:rPr lang="ko-KR" altLang="en-US" sz="105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일 경우</a:t>
                </a:r>
                <a:r>
                  <a:rPr lang="en-US" altLang="ko-KR" sz="105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,</a:t>
                </a:r>
                <a:r>
                  <a:rPr lang="ko-KR" altLang="en-US" sz="105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05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</m:ctrlPr>
                      </m:sSubPr>
                      <m:e>
                        <m:r>
                          <a:rPr lang="en-US" altLang="ko-KR" sz="105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  <m:t>𝐻</m:t>
                        </m:r>
                      </m:e>
                      <m:sub>
                        <m:r>
                          <a:rPr lang="en-US" altLang="ko-KR" sz="105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  <m:t>𝑖𝑛𝑝</m:t>
                        </m:r>
                      </m:sub>
                    </m:sSub>
                  </m:oMath>
                </a14:m>
                <a:r>
                  <a:rPr lang="ko-KR" altLang="en-US" sz="105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의</a:t>
                </a:r>
                <a:r>
                  <a:rPr lang="en-US" altLang="ko-KR" sz="105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1050" i="1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문화재돌봄체 Regular" panose="020B0000000000000000" pitchFamily="50" charset="-127"/>
                      </a:rPr>
                      <m:t>𝑟</m:t>
                    </m:r>
                    <m:r>
                      <a:rPr lang="ko-KR" altLang="en-US" sz="1050" b="0" i="1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문화재돌봄체 Regular" panose="020B0000000000000000" pitchFamily="50" charset="-127"/>
                      </a:rPr>
                      <m:t> </m:t>
                    </m:r>
                  </m:oMath>
                </a14:m>
                <a:r>
                  <a:rPr lang="ko-KR" altLang="en-US" sz="105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크기를 조정하는 것이다</a:t>
                </a:r>
                <a:r>
                  <a:rPr lang="en-US" altLang="ko-KR" sz="105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endParaRPr lang="ko-KR" altLang="en-US" sz="105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EE8C215-591F-4F42-BEDE-2383CFDF3F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304" y="2996701"/>
                <a:ext cx="7461175" cy="608756"/>
              </a:xfrm>
              <a:prstGeom prst="rect">
                <a:avLst/>
              </a:prstGeom>
              <a:blipFill>
                <a:blip r:embed="rId3"/>
                <a:stretch>
                  <a:fillRect b="-404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F126C87C-02EE-4457-B24E-FC47ED88E559}"/>
              </a:ext>
            </a:extLst>
          </p:cNvPr>
          <p:cNvSpPr txBox="1"/>
          <p:nvPr/>
        </p:nvSpPr>
        <p:spPr>
          <a:xfrm>
            <a:off x="146304" y="3699376"/>
            <a:ext cx="9369172" cy="8252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rgbClr val="052E6B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② </a:t>
            </a:r>
            <a:r>
              <a:rPr lang="ko-KR" altLang="en-US" sz="1200" b="1" i="0" dirty="0">
                <a:solidFill>
                  <a:srgbClr val="052E6B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역 이산 코사인 변환 </a:t>
            </a:r>
            <a:r>
              <a:rPr lang="en-US" altLang="ko-KR" sz="1200" b="1" i="0" dirty="0">
                <a:solidFill>
                  <a:srgbClr val="052E6B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(IDCT, Inverse Discrete Cosine Transform)</a:t>
            </a:r>
            <a:br>
              <a:rPr lang="ko-KR" altLang="en-US" sz="1050" dirty="0"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에너지 압축 특성에 대한 이미지 압축에서 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DCT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의 적용에 영감을 받아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, r 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예측 값을 높은 주파수가 잘리는 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DCT 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주파수 영역에 있는 것처럼 본다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5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이 경우 </a:t>
            </a:r>
            <a:r>
              <a:rPr lang="en-US" altLang="ko-KR" sz="105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IDCT</a:t>
            </a:r>
            <a:r>
              <a:rPr lang="ko-KR" altLang="en-US" sz="105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를 적용하여 </a:t>
            </a:r>
            <a:r>
              <a:rPr lang="en-US" altLang="ko-KR" sz="105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low-pass</a:t>
            </a:r>
            <a:r>
              <a:rPr lang="ko-KR" altLang="en-US" sz="105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신호를 원래 신호로 복구할 수 있다</a:t>
            </a:r>
            <a:r>
              <a:rPr lang="en-US" altLang="ko-KR" sz="105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ko-KR" altLang="en-US" sz="1050" dirty="0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741702F0-D0DC-499A-9F2D-336F06F528B8}"/>
              </a:ext>
            </a:extLst>
          </p:cNvPr>
          <p:cNvSpPr/>
          <p:nvPr/>
        </p:nvSpPr>
        <p:spPr>
          <a:xfrm>
            <a:off x="11182351" y="1297592"/>
            <a:ext cx="390524" cy="1107818"/>
          </a:xfrm>
          <a:prstGeom prst="roundRect">
            <a:avLst/>
          </a:prstGeom>
          <a:noFill/>
          <a:ln w="28575">
            <a:solidFill>
              <a:srgbClr val="052E6B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17846399-8561-473E-A0DB-553F7D706375}"/>
              </a:ext>
            </a:extLst>
          </p:cNvPr>
          <p:cNvSpPr/>
          <p:nvPr/>
        </p:nvSpPr>
        <p:spPr>
          <a:xfrm>
            <a:off x="11644314" y="1297592"/>
            <a:ext cx="390524" cy="1107818"/>
          </a:xfrm>
          <a:prstGeom prst="roundRect">
            <a:avLst/>
          </a:prstGeom>
          <a:noFill/>
          <a:ln w="28575">
            <a:solidFill>
              <a:srgbClr val="052E6B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2099B8BD-8127-4784-A6F1-602835D29EE7}"/>
              </a:ext>
            </a:extLst>
          </p:cNvPr>
          <p:cNvCxnSpPr>
            <a:cxnSpLocks/>
            <a:endCxn id="7" idx="2"/>
          </p:cNvCxnSpPr>
          <p:nvPr/>
        </p:nvCxnSpPr>
        <p:spPr>
          <a:xfrm flipV="1">
            <a:off x="7429501" y="2405410"/>
            <a:ext cx="3948112" cy="1001313"/>
          </a:xfrm>
          <a:prstGeom prst="bentConnector2">
            <a:avLst/>
          </a:prstGeom>
          <a:ln w="19050">
            <a:solidFill>
              <a:srgbClr val="052E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연결선: 꺾임 32">
            <a:extLst>
              <a:ext uri="{FF2B5EF4-FFF2-40B4-BE49-F238E27FC236}">
                <a16:creationId xmlns:a16="http://schemas.microsoft.com/office/drawing/2014/main" id="{63F809D1-03A8-4FF5-86F5-ABB7BB824FDB}"/>
              </a:ext>
            </a:extLst>
          </p:cNvPr>
          <p:cNvCxnSpPr>
            <a:cxnSpLocks/>
            <a:endCxn id="31" idx="2"/>
          </p:cNvCxnSpPr>
          <p:nvPr/>
        </p:nvCxnSpPr>
        <p:spPr>
          <a:xfrm flipV="1">
            <a:off x="8221224" y="2405410"/>
            <a:ext cx="3618352" cy="1766201"/>
          </a:xfrm>
          <a:prstGeom prst="bentConnector2">
            <a:avLst/>
          </a:prstGeom>
          <a:ln w="19050">
            <a:solidFill>
              <a:srgbClr val="052E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6650C850-9BB5-422F-ADB5-FBF1704692BD}"/>
              </a:ext>
            </a:extLst>
          </p:cNvPr>
          <p:cNvSpPr txBox="1"/>
          <p:nvPr/>
        </p:nvSpPr>
        <p:spPr>
          <a:xfrm>
            <a:off x="5871859" y="2716497"/>
            <a:ext cx="57010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b="0" i="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각 열의 예측은 기초 </a:t>
            </a:r>
            <a:r>
              <a:rPr lang="en-US" altLang="ko-KR" sz="1400" b="0" i="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</a:t>
            </a:r>
            <a:r>
              <a:rPr lang="ko-KR" altLang="en-US" sz="1400" b="0" i="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 성분들의 선형 조합에 대한 가중치로 작용한다</a:t>
            </a:r>
            <a:r>
              <a:rPr lang="en-US" altLang="ko-KR" sz="1400" b="0" i="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A1AEA23-A4FA-430C-A7B2-CC0C25F7ED74}"/>
              </a:ext>
            </a:extLst>
          </p:cNvPr>
          <p:cNvSpPr txBox="1"/>
          <p:nvPr/>
        </p:nvSpPr>
        <p:spPr>
          <a:xfrm>
            <a:off x="8012292" y="3872994"/>
            <a:ext cx="38582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1" dirty="0">
                <a:solidFill>
                  <a:srgbClr val="052E6B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② </a:t>
            </a:r>
            <a:r>
              <a:rPr lang="en-US" altLang="ko-KR" sz="1200" b="0" i="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</a:t>
            </a:r>
            <a:r>
              <a:rPr lang="ko-KR" altLang="en-US" sz="1200" b="0" i="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 </a:t>
            </a:r>
            <a:r>
              <a:rPr lang="en-US" altLang="ko-KR" sz="1200" b="0" i="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IDCT</a:t>
            </a:r>
            <a:r>
              <a:rPr lang="ko-KR" altLang="en-US" sz="1200" b="0" i="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구현하는 경우 주파수 영역에서 학습한다</a:t>
            </a:r>
            <a:r>
              <a:rPr lang="en-US" altLang="ko-KR" sz="1200" b="0" i="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ko-KR" altLang="en-US" sz="1200" dirty="0">
              <a:solidFill>
                <a:srgbClr val="052E6B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57C551D-761C-4AAE-BDA2-6A1B5AF51D7F}"/>
              </a:ext>
            </a:extLst>
          </p:cNvPr>
          <p:cNvSpPr txBox="1"/>
          <p:nvPr/>
        </p:nvSpPr>
        <p:spPr>
          <a:xfrm>
            <a:off x="6612601" y="3052849"/>
            <a:ext cx="493646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1" dirty="0">
                <a:solidFill>
                  <a:srgbClr val="052E6B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① </a:t>
            </a:r>
            <a:r>
              <a:rPr lang="en-US" altLang="ko-KR" sz="1200" b="0" i="0" dirty="0" err="1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HoHoNet</a:t>
            </a:r>
            <a:r>
              <a:rPr lang="ko-KR" altLang="en-US" sz="1200" b="0" i="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은 </a:t>
            </a:r>
            <a:r>
              <a:rPr lang="en-US" altLang="ko-KR" sz="1200" b="0" i="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</a:t>
            </a:r>
            <a:r>
              <a:rPr lang="ko-KR" altLang="en-US" sz="1200" b="0" i="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 선형 </a:t>
            </a:r>
            <a:r>
              <a:rPr lang="ko-KR" altLang="en-US" sz="1200" b="0" i="0" dirty="0" err="1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보간을</a:t>
            </a:r>
            <a:r>
              <a:rPr lang="ko-KR" altLang="en-US" sz="1200" b="0" i="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구현하는 경우 공간 영역에서 예측하고</a:t>
            </a:r>
            <a:endParaRPr lang="ko-KR" altLang="en-US" sz="12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976AA37-519B-4DE3-A915-54C3FEDC4F18}"/>
              </a:ext>
            </a:extLst>
          </p:cNvPr>
          <p:cNvSpPr txBox="1"/>
          <p:nvPr/>
        </p:nvSpPr>
        <p:spPr>
          <a:xfrm>
            <a:off x="233884" y="4845060"/>
            <a:ext cx="11724231" cy="1395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IDCT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가 선형 </a:t>
            </a:r>
            <a:r>
              <a:rPr lang="ko-KR" altLang="en-US" sz="110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보간법을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지속적으로 능가한다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endParaRPr lang="en-US" altLang="ko-KR" sz="1100" b="0" i="0" dirty="0">
              <a:solidFill>
                <a:srgbClr val="000000"/>
              </a:solidFill>
              <a:effectLst/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LHFeat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은 공간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-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행 정보를 혼합하므로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평평한 행이 없는 </a:t>
            </a: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LHFeat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에서 행에 의존하는 밀도 양식을 분리하기 위해 마지막 층을 훈련시키는 것은 문제가 될 것이다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endParaRPr lang="en-US" altLang="ko-KR" sz="1100" b="0" i="0" dirty="0">
              <a:solidFill>
                <a:srgbClr val="000000"/>
              </a:solidFill>
              <a:effectLst/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반대로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주파수 영역에서 예측하는 법을 배우는 것은 각 열의 원래 행 정보를 전체적으로 특징짓는 의미 있는 공간 주파수를 가진 잘 정의된 기본 함수로부터 이익을 얻을 수 있으므로 행 의존성 문제를 완화시킬 수 있다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ko-KR" altLang="en-US" sz="1100" dirty="0">
              <a:effectLst/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C4EF69E-6650-4EC1-84C8-2291209037B1}"/>
              </a:ext>
            </a:extLst>
          </p:cNvPr>
          <p:cNvSpPr txBox="1"/>
          <p:nvPr/>
        </p:nvSpPr>
        <p:spPr>
          <a:xfrm>
            <a:off x="238878" y="1084454"/>
            <a:ext cx="6995195" cy="10783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제안된 수평 대 밀도</a:t>
            </a:r>
            <a:r>
              <a:rPr lang="en-US" altLang="ko-KR" sz="11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(h2d) </a:t>
            </a:r>
            <a:r>
              <a:rPr lang="ko-KR" altLang="en-US" sz="11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모듈은 </a:t>
            </a:r>
            <a:r>
              <a:rPr lang="en-US" altLang="ko-KR" sz="11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compact</a:t>
            </a:r>
            <a:r>
              <a:rPr lang="ko-KR" altLang="en-US" sz="11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100" b="0" i="0" dirty="0" err="1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LHFeat</a:t>
            </a:r>
            <a:r>
              <a:rPr lang="ko-KR" altLang="en-US" sz="11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에서 밀도 예측을 생성할 수 있다</a:t>
            </a:r>
            <a:r>
              <a:rPr lang="en-US" altLang="ko-KR" sz="11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100" dirty="0">
              <a:solidFill>
                <a:srgbClr val="000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Linear interpolation</a:t>
            </a:r>
            <a:r>
              <a:rPr lang="ko-KR" altLang="en-US" sz="11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을 </a:t>
            </a:r>
            <a:r>
              <a:rPr lang="en-US" altLang="ko-KR" sz="11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IDCT</a:t>
            </a:r>
            <a:r>
              <a:rPr lang="ko-KR" altLang="en-US" sz="11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 대체함으로써 조밀한 예측 결과를 개선할 수 있다</a:t>
            </a:r>
            <a:r>
              <a:rPr lang="en-US" altLang="ko-KR" sz="11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r>
              <a:rPr lang="ko-KR" altLang="en-US" sz="11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endParaRPr lang="en-US" altLang="ko-KR" sz="1100" b="0" i="0" dirty="0">
              <a:solidFill>
                <a:srgbClr val="000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수평 대 밀도 모듈</a:t>
            </a:r>
            <a:r>
              <a:rPr lang="en-US" altLang="ko-KR" sz="11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(h2d)</a:t>
            </a:r>
            <a:r>
              <a:rPr lang="ko-KR" altLang="en-US" sz="11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을 통해 효율적으로 </a:t>
            </a:r>
            <a:r>
              <a:rPr lang="ko-KR" altLang="en-US" sz="1100" b="0" i="0" dirty="0" err="1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인코딩된</a:t>
            </a:r>
            <a:r>
              <a:rPr lang="ko-KR" altLang="en-US" sz="11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100" b="0" i="0" dirty="0" err="1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LHFeat</a:t>
            </a:r>
            <a:r>
              <a:rPr lang="ko-KR" altLang="en-US" sz="11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은 이제 조밀한 양식을 모델링할 수 </a:t>
            </a:r>
            <a:r>
              <a:rPr lang="ko-KR" altLang="en-US" sz="11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있다</a:t>
            </a:r>
            <a:r>
              <a:rPr lang="en-US" altLang="ko-KR" sz="11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ko-KR" altLang="en-US" sz="11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29549D1-DDC1-4DD1-9976-0F8A8C1806A9}"/>
              </a:ext>
            </a:extLst>
          </p:cNvPr>
          <p:cNvSpPr txBox="1"/>
          <p:nvPr/>
        </p:nvSpPr>
        <p:spPr>
          <a:xfrm>
            <a:off x="146304" y="0"/>
            <a:ext cx="6766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595959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sz="4000" dirty="0">
              <a:solidFill>
                <a:srgbClr val="595959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364706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ê´ë ¨ ì´ë¯¸ì§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15" r="7924" b="7120"/>
          <a:stretch/>
        </p:blipFill>
        <p:spPr bwMode="auto">
          <a:xfrm>
            <a:off x="8327112" y="1285602"/>
            <a:ext cx="3864959" cy="1521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3931920" y="2697480"/>
            <a:ext cx="8260080" cy="145389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002536" y="2697480"/>
            <a:ext cx="106070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800" dirty="0">
                <a:solidFill>
                  <a:srgbClr val="595959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sz="8800" dirty="0">
              <a:solidFill>
                <a:srgbClr val="595959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663440" y="2916936"/>
            <a:ext cx="4343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비교 정리</a:t>
            </a:r>
          </a:p>
        </p:txBody>
      </p:sp>
    </p:spTree>
    <p:extLst>
      <p:ext uri="{BB962C8B-B14F-4D97-AF65-F5344CB8AC3E}">
        <p14:creationId xmlns:p14="http://schemas.microsoft.com/office/powerpoint/2010/main" val="19412046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ê´ë ¨ ì´ë¯¸ì§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15" r="7924" b="7120"/>
          <a:stretch/>
        </p:blipFill>
        <p:spPr bwMode="auto">
          <a:xfrm>
            <a:off x="3395472" y="1586852"/>
            <a:ext cx="5422392" cy="2134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111246" y="3813048"/>
            <a:ext cx="59847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solidFill>
                  <a:srgbClr val="85858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The End</a:t>
            </a:r>
            <a:endParaRPr lang="ko-KR" altLang="en-US" sz="3600" dirty="0">
              <a:solidFill>
                <a:srgbClr val="858585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383280" y="6590592"/>
            <a:ext cx="54406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>
                <a:solidFill>
                  <a:srgbClr val="595959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https://github.com/arittung/3D_Room_Reconstruction</a:t>
            </a:r>
            <a:endParaRPr lang="ko-KR" altLang="en-US" sz="900" dirty="0">
              <a:solidFill>
                <a:srgbClr val="595959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395472" y="3789587"/>
            <a:ext cx="5346192" cy="4692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25410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6590592"/>
            <a:ext cx="12192000" cy="26740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46304" y="0"/>
            <a:ext cx="6766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595959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sz="4000" dirty="0">
              <a:solidFill>
                <a:srgbClr val="595959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60120" y="123110"/>
            <a:ext cx="2423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>
                <a:solidFill>
                  <a:srgbClr val="595959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RoomNet</a:t>
            </a:r>
            <a:endParaRPr lang="en-US" altLang="ko-KR" sz="2400" dirty="0">
              <a:solidFill>
                <a:srgbClr val="595959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Freeform 28">
            <a:extLst>
              <a:ext uri="{FF2B5EF4-FFF2-40B4-BE49-F238E27FC236}">
                <a16:creationId xmlns:a16="http://schemas.microsoft.com/office/drawing/2014/main" id="{71BB2696-E093-448C-8262-96D4F01088D4}"/>
              </a:ext>
            </a:extLst>
          </p:cNvPr>
          <p:cNvSpPr>
            <a:spLocks noEditPoints="1"/>
          </p:cNvSpPr>
          <p:nvPr/>
        </p:nvSpPr>
        <p:spPr bwMode="auto">
          <a:xfrm>
            <a:off x="507203" y="1401884"/>
            <a:ext cx="452939" cy="452939"/>
          </a:xfrm>
          <a:custGeom>
            <a:avLst/>
            <a:gdLst>
              <a:gd name="T0" fmla="*/ 2479 w 3336"/>
              <a:gd name="T1" fmla="*/ 1362 h 3334"/>
              <a:gd name="T2" fmla="*/ 2499 w 3336"/>
              <a:gd name="T3" fmla="*/ 1662 h 3334"/>
              <a:gd name="T4" fmla="*/ 2427 w 3336"/>
              <a:gd name="T5" fmla="*/ 1966 h 3334"/>
              <a:gd name="T6" fmla="*/ 2270 w 3336"/>
              <a:gd name="T7" fmla="*/ 2228 h 3334"/>
              <a:gd name="T8" fmla="*/ 2046 w 3336"/>
              <a:gd name="T9" fmla="*/ 2432 h 3334"/>
              <a:gd name="T10" fmla="*/ 1767 w 3336"/>
              <a:gd name="T11" fmla="*/ 2562 h 3334"/>
              <a:gd name="T12" fmla="*/ 1737 w 3336"/>
              <a:gd name="T13" fmla="*/ 2636 h 3334"/>
              <a:gd name="T14" fmla="*/ 2007 w 3336"/>
              <a:gd name="T15" fmla="*/ 2658 h 3334"/>
              <a:gd name="T16" fmla="*/ 2264 w 3336"/>
              <a:gd name="T17" fmla="*/ 2593 h 3334"/>
              <a:gd name="T18" fmla="*/ 2653 w 3336"/>
              <a:gd name="T19" fmla="*/ 2250 h 3334"/>
              <a:gd name="T20" fmla="*/ 2742 w 3336"/>
              <a:gd name="T21" fmla="*/ 2024 h 3334"/>
              <a:gd name="T22" fmla="*/ 2761 w 3336"/>
              <a:gd name="T23" fmla="*/ 1766 h 3334"/>
              <a:gd name="T24" fmla="*/ 2696 w 3336"/>
              <a:gd name="T25" fmla="*/ 1508 h 3334"/>
              <a:gd name="T26" fmla="*/ 2556 w 3336"/>
              <a:gd name="T27" fmla="*/ 1288 h 3334"/>
              <a:gd name="T28" fmla="*/ 1479 w 3336"/>
              <a:gd name="T29" fmla="*/ 674 h 3334"/>
              <a:gd name="T30" fmla="*/ 1193 w 3336"/>
              <a:gd name="T31" fmla="*/ 719 h 3334"/>
              <a:gd name="T32" fmla="*/ 943 w 3336"/>
              <a:gd name="T33" fmla="*/ 848 h 3334"/>
              <a:gd name="T34" fmla="*/ 747 w 3336"/>
              <a:gd name="T35" fmla="*/ 1045 h 3334"/>
              <a:gd name="T36" fmla="*/ 618 w 3336"/>
              <a:gd name="T37" fmla="*/ 1294 h 3334"/>
              <a:gd name="T38" fmla="*/ 572 w 3336"/>
              <a:gd name="T39" fmla="*/ 1581 h 3334"/>
              <a:gd name="T40" fmla="*/ 613 w 3336"/>
              <a:gd name="T41" fmla="*/ 1853 h 3334"/>
              <a:gd name="T42" fmla="*/ 582 w 3336"/>
              <a:gd name="T43" fmla="*/ 2458 h 3334"/>
              <a:gd name="T44" fmla="*/ 1189 w 3336"/>
              <a:gd name="T45" fmla="*/ 2440 h 3334"/>
              <a:gd name="T46" fmla="*/ 1479 w 3336"/>
              <a:gd name="T47" fmla="*/ 2488 h 3334"/>
              <a:gd name="T48" fmla="*/ 1766 w 3336"/>
              <a:gd name="T49" fmla="*/ 2441 h 3334"/>
              <a:gd name="T50" fmla="*/ 2015 w 3336"/>
              <a:gd name="T51" fmla="*/ 2312 h 3334"/>
              <a:gd name="T52" fmla="*/ 2212 w 3336"/>
              <a:gd name="T53" fmla="*/ 2116 h 3334"/>
              <a:gd name="T54" fmla="*/ 2341 w 3336"/>
              <a:gd name="T55" fmla="*/ 1867 h 3334"/>
              <a:gd name="T56" fmla="*/ 2387 w 3336"/>
              <a:gd name="T57" fmla="*/ 1581 h 3334"/>
              <a:gd name="T58" fmla="*/ 2341 w 3336"/>
              <a:gd name="T59" fmla="*/ 1294 h 3334"/>
              <a:gd name="T60" fmla="*/ 2212 w 3336"/>
              <a:gd name="T61" fmla="*/ 1045 h 3334"/>
              <a:gd name="T62" fmla="*/ 2015 w 3336"/>
              <a:gd name="T63" fmla="*/ 848 h 3334"/>
              <a:gd name="T64" fmla="*/ 1766 w 3336"/>
              <a:gd name="T65" fmla="*/ 719 h 3334"/>
              <a:gd name="T66" fmla="*/ 1479 w 3336"/>
              <a:gd name="T67" fmla="*/ 674 h 3334"/>
              <a:gd name="T68" fmla="*/ 1967 w 3336"/>
              <a:gd name="T69" fmla="*/ 27 h 3334"/>
              <a:gd name="T70" fmla="*/ 2339 w 3336"/>
              <a:gd name="T71" fmla="*/ 141 h 3334"/>
              <a:gd name="T72" fmla="*/ 2668 w 3336"/>
              <a:gd name="T73" fmla="*/ 333 h 3334"/>
              <a:gd name="T74" fmla="*/ 2944 w 3336"/>
              <a:gd name="T75" fmla="*/ 594 h 3334"/>
              <a:gd name="T76" fmla="*/ 3154 w 3336"/>
              <a:gd name="T77" fmla="*/ 910 h 3334"/>
              <a:gd name="T78" fmla="*/ 3288 w 3336"/>
              <a:gd name="T79" fmla="*/ 1271 h 3334"/>
              <a:gd name="T80" fmla="*/ 3336 w 3336"/>
              <a:gd name="T81" fmla="*/ 1667 h 3334"/>
              <a:gd name="T82" fmla="*/ 3288 w 3336"/>
              <a:gd name="T83" fmla="*/ 2063 h 3334"/>
              <a:gd name="T84" fmla="*/ 3154 w 3336"/>
              <a:gd name="T85" fmla="*/ 2425 h 3334"/>
              <a:gd name="T86" fmla="*/ 2944 w 3336"/>
              <a:gd name="T87" fmla="*/ 2741 h 3334"/>
              <a:gd name="T88" fmla="*/ 2668 w 3336"/>
              <a:gd name="T89" fmla="*/ 3001 h 3334"/>
              <a:gd name="T90" fmla="*/ 2339 w 3336"/>
              <a:gd name="T91" fmla="*/ 3194 h 3334"/>
              <a:gd name="T92" fmla="*/ 1967 w 3336"/>
              <a:gd name="T93" fmla="*/ 3307 h 3334"/>
              <a:gd name="T94" fmla="*/ 1566 w 3336"/>
              <a:gd name="T95" fmla="*/ 3331 h 3334"/>
              <a:gd name="T96" fmla="*/ 1178 w 3336"/>
              <a:gd name="T97" fmla="*/ 3261 h 3334"/>
              <a:gd name="T98" fmla="*/ 826 w 3336"/>
              <a:gd name="T99" fmla="*/ 3107 h 3334"/>
              <a:gd name="T100" fmla="*/ 523 w 3336"/>
              <a:gd name="T101" fmla="*/ 2879 h 3334"/>
              <a:gd name="T102" fmla="*/ 278 w 3336"/>
              <a:gd name="T103" fmla="*/ 2589 h 3334"/>
              <a:gd name="T104" fmla="*/ 105 w 3336"/>
              <a:gd name="T105" fmla="*/ 2249 h 3334"/>
              <a:gd name="T106" fmla="*/ 12 w 3336"/>
              <a:gd name="T107" fmla="*/ 1869 h 3334"/>
              <a:gd name="T108" fmla="*/ 12 w 3336"/>
              <a:gd name="T109" fmla="*/ 1466 h 3334"/>
              <a:gd name="T110" fmla="*/ 105 w 3336"/>
              <a:gd name="T111" fmla="*/ 1086 h 3334"/>
              <a:gd name="T112" fmla="*/ 278 w 3336"/>
              <a:gd name="T113" fmla="*/ 745 h 3334"/>
              <a:gd name="T114" fmla="*/ 523 w 3336"/>
              <a:gd name="T115" fmla="*/ 456 h 3334"/>
              <a:gd name="T116" fmla="*/ 826 w 3336"/>
              <a:gd name="T117" fmla="*/ 227 h 3334"/>
              <a:gd name="T118" fmla="*/ 1178 w 3336"/>
              <a:gd name="T119" fmla="*/ 73 h 3334"/>
              <a:gd name="T120" fmla="*/ 1566 w 3336"/>
              <a:gd name="T121" fmla="*/ 3 h 33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336" h="3334">
                <a:moveTo>
                  <a:pt x="2411" y="1160"/>
                </a:moveTo>
                <a:lnTo>
                  <a:pt x="2439" y="1225"/>
                </a:lnTo>
                <a:lnTo>
                  <a:pt x="2461" y="1293"/>
                </a:lnTo>
                <a:lnTo>
                  <a:pt x="2479" y="1362"/>
                </a:lnTo>
                <a:lnTo>
                  <a:pt x="2492" y="1434"/>
                </a:lnTo>
                <a:lnTo>
                  <a:pt x="2499" y="1507"/>
                </a:lnTo>
                <a:lnTo>
                  <a:pt x="2503" y="1581"/>
                </a:lnTo>
                <a:lnTo>
                  <a:pt x="2499" y="1662"/>
                </a:lnTo>
                <a:lnTo>
                  <a:pt x="2490" y="1741"/>
                </a:lnTo>
                <a:lnTo>
                  <a:pt x="2475" y="1818"/>
                </a:lnTo>
                <a:lnTo>
                  <a:pt x="2454" y="1894"/>
                </a:lnTo>
                <a:lnTo>
                  <a:pt x="2427" y="1966"/>
                </a:lnTo>
                <a:lnTo>
                  <a:pt x="2395" y="2036"/>
                </a:lnTo>
                <a:lnTo>
                  <a:pt x="2358" y="2103"/>
                </a:lnTo>
                <a:lnTo>
                  <a:pt x="2317" y="2168"/>
                </a:lnTo>
                <a:lnTo>
                  <a:pt x="2270" y="2228"/>
                </a:lnTo>
                <a:lnTo>
                  <a:pt x="2220" y="2285"/>
                </a:lnTo>
                <a:lnTo>
                  <a:pt x="2165" y="2339"/>
                </a:lnTo>
                <a:lnTo>
                  <a:pt x="2108" y="2387"/>
                </a:lnTo>
                <a:lnTo>
                  <a:pt x="2046" y="2432"/>
                </a:lnTo>
                <a:lnTo>
                  <a:pt x="1981" y="2471"/>
                </a:lnTo>
                <a:lnTo>
                  <a:pt x="1912" y="2507"/>
                </a:lnTo>
                <a:lnTo>
                  <a:pt x="1841" y="2536"/>
                </a:lnTo>
                <a:lnTo>
                  <a:pt x="1767" y="2562"/>
                </a:lnTo>
                <a:lnTo>
                  <a:pt x="1691" y="2581"/>
                </a:lnTo>
                <a:lnTo>
                  <a:pt x="1613" y="2594"/>
                </a:lnTo>
                <a:lnTo>
                  <a:pt x="1674" y="2618"/>
                </a:lnTo>
                <a:lnTo>
                  <a:pt x="1737" y="2636"/>
                </a:lnTo>
                <a:lnTo>
                  <a:pt x="1803" y="2650"/>
                </a:lnTo>
                <a:lnTo>
                  <a:pt x="1870" y="2658"/>
                </a:lnTo>
                <a:lnTo>
                  <a:pt x="1938" y="2660"/>
                </a:lnTo>
                <a:lnTo>
                  <a:pt x="2007" y="2658"/>
                </a:lnTo>
                <a:lnTo>
                  <a:pt x="2074" y="2649"/>
                </a:lnTo>
                <a:lnTo>
                  <a:pt x="2140" y="2636"/>
                </a:lnTo>
                <a:lnTo>
                  <a:pt x="2203" y="2618"/>
                </a:lnTo>
                <a:lnTo>
                  <a:pt x="2264" y="2593"/>
                </a:lnTo>
                <a:lnTo>
                  <a:pt x="2323" y="2566"/>
                </a:lnTo>
                <a:lnTo>
                  <a:pt x="2379" y="2533"/>
                </a:lnTo>
                <a:lnTo>
                  <a:pt x="2755" y="2634"/>
                </a:lnTo>
                <a:lnTo>
                  <a:pt x="2653" y="2250"/>
                </a:lnTo>
                <a:lnTo>
                  <a:pt x="2681" y="2196"/>
                </a:lnTo>
                <a:lnTo>
                  <a:pt x="2706" y="2141"/>
                </a:lnTo>
                <a:lnTo>
                  <a:pt x="2726" y="2083"/>
                </a:lnTo>
                <a:lnTo>
                  <a:pt x="2742" y="2024"/>
                </a:lnTo>
                <a:lnTo>
                  <a:pt x="2754" y="1962"/>
                </a:lnTo>
                <a:lnTo>
                  <a:pt x="2761" y="1899"/>
                </a:lnTo>
                <a:lnTo>
                  <a:pt x="2764" y="1835"/>
                </a:lnTo>
                <a:lnTo>
                  <a:pt x="2761" y="1766"/>
                </a:lnTo>
                <a:lnTo>
                  <a:pt x="2753" y="1698"/>
                </a:lnTo>
                <a:lnTo>
                  <a:pt x="2739" y="1632"/>
                </a:lnTo>
                <a:lnTo>
                  <a:pt x="2720" y="1568"/>
                </a:lnTo>
                <a:lnTo>
                  <a:pt x="2696" y="1508"/>
                </a:lnTo>
                <a:lnTo>
                  <a:pt x="2668" y="1449"/>
                </a:lnTo>
                <a:lnTo>
                  <a:pt x="2634" y="1392"/>
                </a:lnTo>
                <a:lnTo>
                  <a:pt x="2598" y="1338"/>
                </a:lnTo>
                <a:lnTo>
                  <a:pt x="2556" y="1288"/>
                </a:lnTo>
                <a:lnTo>
                  <a:pt x="2512" y="1242"/>
                </a:lnTo>
                <a:lnTo>
                  <a:pt x="2463" y="1198"/>
                </a:lnTo>
                <a:lnTo>
                  <a:pt x="2411" y="1160"/>
                </a:lnTo>
                <a:close/>
                <a:moveTo>
                  <a:pt x="1479" y="674"/>
                </a:moveTo>
                <a:lnTo>
                  <a:pt x="1405" y="677"/>
                </a:lnTo>
                <a:lnTo>
                  <a:pt x="1332" y="686"/>
                </a:lnTo>
                <a:lnTo>
                  <a:pt x="1261" y="700"/>
                </a:lnTo>
                <a:lnTo>
                  <a:pt x="1193" y="719"/>
                </a:lnTo>
                <a:lnTo>
                  <a:pt x="1126" y="745"/>
                </a:lnTo>
                <a:lnTo>
                  <a:pt x="1062" y="775"/>
                </a:lnTo>
                <a:lnTo>
                  <a:pt x="1001" y="810"/>
                </a:lnTo>
                <a:lnTo>
                  <a:pt x="943" y="848"/>
                </a:lnTo>
                <a:lnTo>
                  <a:pt x="888" y="892"/>
                </a:lnTo>
                <a:lnTo>
                  <a:pt x="838" y="939"/>
                </a:lnTo>
                <a:lnTo>
                  <a:pt x="790" y="990"/>
                </a:lnTo>
                <a:lnTo>
                  <a:pt x="747" y="1045"/>
                </a:lnTo>
                <a:lnTo>
                  <a:pt x="708" y="1103"/>
                </a:lnTo>
                <a:lnTo>
                  <a:pt x="673" y="1164"/>
                </a:lnTo>
                <a:lnTo>
                  <a:pt x="644" y="1228"/>
                </a:lnTo>
                <a:lnTo>
                  <a:pt x="618" y="1294"/>
                </a:lnTo>
                <a:lnTo>
                  <a:pt x="598" y="1363"/>
                </a:lnTo>
                <a:lnTo>
                  <a:pt x="584" y="1434"/>
                </a:lnTo>
                <a:lnTo>
                  <a:pt x="575" y="1507"/>
                </a:lnTo>
                <a:lnTo>
                  <a:pt x="572" y="1581"/>
                </a:lnTo>
                <a:lnTo>
                  <a:pt x="575" y="1651"/>
                </a:lnTo>
                <a:lnTo>
                  <a:pt x="583" y="1720"/>
                </a:lnTo>
                <a:lnTo>
                  <a:pt x="596" y="1788"/>
                </a:lnTo>
                <a:lnTo>
                  <a:pt x="613" y="1853"/>
                </a:lnTo>
                <a:lnTo>
                  <a:pt x="637" y="1916"/>
                </a:lnTo>
                <a:lnTo>
                  <a:pt x="663" y="1977"/>
                </a:lnTo>
                <a:lnTo>
                  <a:pt x="694" y="2036"/>
                </a:lnTo>
                <a:lnTo>
                  <a:pt x="582" y="2458"/>
                </a:lnTo>
                <a:lnTo>
                  <a:pt x="995" y="2348"/>
                </a:lnTo>
                <a:lnTo>
                  <a:pt x="1057" y="2383"/>
                </a:lnTo>
                <a:lnTo>
                  <a:pt x="1121" y="2415"/>
                </a:lnTo>
                <a:lnTo>
                  <a:pt x="1189" y="2440"/>
                </a:lnTo>
                <a:lnTo>
                  <a:pt x="1258" y="2460"/>
                </a:lnTo>
                <a:lnTo>
                  <a:pt x="1330" y="2475"/>
                </a:lnTo>
                <a:lnTo>
                  <a:pt x="1404" y="2485"/>
                </a:lnTo>
                <a:lnTo>
                  <a:pt x="1479" y="2488"/>
                </a:lnTo>
                <a:lnTo>
                  <a:pt x="1554" y="2485"/>
                </a:lnTo>
                <a:lnTo>
                  <a:pt x="1626" y="2475"/>
                </a:lnTo>
                <a:lnTo>
                  <a:pt x="1697" y="2461"/>
                </a:lnTo>
                <a:lnTo>
                  <a:pt x="1766" y="2441"/>
                </a:lnTo>
                <a:lnTo>
                  <a:pt x="1832" y="2417"/>
                </a:lnTo>
                <a:lnTo>
                  <a:pt x="1896" y="2386"/>
                </a:lnTo>
                <a:lnTo>
                  <a:pt x="1957" y="2352"/>
                </a:lnTo>
                <a:lnTo>
                  <a:pt x="2015" y="2312"/>
                </a:lnTo>
                <a:lnTo>
                  <a:pt x="2070" y="2270"/>
                </a:lnTo>
                <a:lnTo>
                  <a:pt x="2122" y="2222"/>
                </a:lnTo>
                <a:lnTo>
                  <a:pt x="2169" y="2171"/>
                </a:lnTo>
                <a:lnTo>
                  <a:pt x="2212" y="2116"/>
                </a:lnTo>
                <a:lnTo>
                  <a:pt x="2251" y="2059"/>
                </a:lnTo>
                <a:lnTo>
                  <a:pt x="2286" y="1998"/>
                </a:lnTo>
                <a:lnTo>
                  <a:pt x="2316" y="1934"/>
                </a:lnTo>
                <a:lnTo>
                  <a:pt x="2341" y="1867"/>
                </a:lnTo>
                <a:lnTo>
                  <a:pt x="2360" y="1799"/>
                </a:lnTo>
                <a:lnTo>
                  <a:pt x="2376" y="1728"/>
                </a:lnTo>
                <a:lnTo>
                  <a:pt x="2384" y="1655"/>
                </a:lnTo>
                <a:lnTo>
                  <a:pt x="2387" y="1581"/>
                </a:lnTo>
                <a:lnTo>
                  <a:pt x="2384" y="1507"/>
                </a:lnTo>
                <a:lnTo>
                  <a:pt x="2376" y="1434"/>
                </a:lnTo>
                <a:lnTo>
                  <a:pt x="2360" y="1363"/>
                </a:lnTo>
                <a:lnTo>
                  <a:pt x="2341" y="1294"/>
                </a:lnTo>
                <a:lnTo>
                  <a:pt x="2316" y="1228"/>
                </a:lnTo>
                <a:lnTo>
                  <a:pt x="2286" y="1164"/>
                </a:lnTo>
                <a:lnTo>
                  <a:pt x="2251" y="1103"/>
                </a:lnTo>
                <a:lnTo>
                  <a:pt x="2212" y="1045"/>
                </a:lnTo>
                <a:lnTo>
                  <a:pt x="2169" y="990"/>
                </a:lnTo>
                <a:lnTo>
                  <a:pt x="2122" y="939"/>
                </a:lnTo>
                <a:lnTo>
                  <a:pt x="2070" y="892"/>
                </a:lnTo>
                <a:lnTo>
                  <a:pt x="2015" y="848"/>
                </a:lnTo>
                <a:lnTo>
                  <a:pt x="1957" y="810"/>
                </a:lnTo>
                <a:lnTo>
                  <a:pt x="1896" y="775"/>
                </a:lnTo>
                <a:lnTo>
                  <a:pt x="1832" y="745"/>
                </a:lnTo>
                <a:lnTo>
                  <a:pt x="1766" y="719"/>
                </a:lnTo>
                <a:lnTo>
                  <a:pt x="1697" y="700"/>
                </a:lnTo>
                <a:lnTo>
                  <a:pt x="1626" y="686"/>
                </a:lnTo>
                <a:lnTo>
                  <a:pt x="1554" y="677"/>
                </a:lnTo>
                <a:lnTo>
                  <a:pt x="1479" y="674"/>
                </a:lnTo>
                <a:close/>
                <a:moveTo>
                  <a:pt x="1667" y="0"/>
                </a:moveTo>
                <a:lnTo>
                  <a:pt x="1770" y="3"/>
                </a:lnTo>
                <a:lnTo>
                  <a:pt x="1870" y="12"/>
                </a:lnTo>
                <a:lnTo>
                  <a:pt x="1967" y="27"/>
                </a:lnTo>
                <a:lnTo>
                  <a:pt x="2064" y="48"/>
                </a:lnTo>
                <a:lnTo>
                  <a:pt x="2158" y="73"/>
                </a:lnTo>
                <a:lnTo>
                  <a:pt x="2250" y="104"/>
                </a:lnTo>
                <a:lnTo>
                  <a:pt x="2339" y="141"/>
                </a:lnTo>
                <a:lnTo>
                  <a:pt x="2426" y="182"/>
                </a:lnTo>
                <a:lnTo>
                  <a:pt x="2510" y="227"/>
                </a:lnTo>
                <a:lnTo>
                  <a:pt x="2591" y="278"/>
                </a:lnTo>
                <a:lnTo>
                  <a:pt x="2668" y="333"/>
                </a:lnTo>
                <a:lnTo>
                  <a:pt x="2743" y="393"/>
                </a:lnTo>
                <a:lnTo>
                  <a:pt x="2813" y="456"/>
                </a:lnTo>
                <a:lnTo>
                  <a:pt x="2880" y="522"/>
                </a:lnTo>
                <a:lnTo>
                  <a:pt x="2944" y="594"/>
                </a:lnTo>
                <a:lnTo>
                  <a:pt x="3003" y="668"/>
                </a:lnTo>
                <a:lnTo>
                  <a:pt x="3058" y="745"/>
                </a:lnTo>
                <a:lnTo>
                  <a:pt x="3109" y="826"/>
                </a:lnTo>
                <a:lnTo>
                  <a:pt x="3154" y="910"/>
                </a:lnTo>
                <a:lnTo>
                  <a:pt x="3196" y="996"/>
                </a:lnTo>
                <a:lnTo>
                  <a:pt x="3231" y="1086"/>
                </a:lnTo>
                <a:lnTo>
                  <a:pt x="3263" y="1177"/>
                </a:lnTo>
                <a:lnTo>
                  <a:pt x="3288" y="1271"/>
                </a:lnTo>
                <a:lnTo>
                  <a:pt x="3310" y="1368"/>
                </a:lnTo>
                <a:lnTo>
                  <a:pt x="3324" y="1466"/>
                </a:lnTo>
                <a:lnTo>
                  <a:pt x="3333" y="1565"/>
                </a:lnTo>
                <a:lnTo>
                  <a:pt x="3336" y="1667"/>
                </a:lnTo>
                <a:lnTo>
                  <a:pt x="3333" y="1768"/>
                </a:lnTo>
                <a:lnTo>
                  <a:pt x="3324" y="1869"/>
                </a:lnTo>
                <a:lnTo>
                  <a:pt x="3310" y="1967"/>
                </a:lnTo>
                <a:lnTo>
                  <a:pt x="3288" y="2063"/>
                </a:lnTo>
                <a:lnTo>
                  <a:pt x="3263" y="2157"/>
                </a:lnTo>
                <a:lnTo>
                  <a:pt x="3231" y="2249"/>
                </a:lnTo>
                <a:lnTo>
                  <a:pt x="3196" y="2339"/>
                </a:lnTo>
                <a:lnTo>
                  <a:pt x="3154" y="2425"/>
                </a:lnTo>
                <a:lnTo>
                  <a:pt x="3109" y="2508"/>
                </a:lnTo>
                <a:lnTo>
                  <a:pt x="3058" y="2589"/>
                </a:lnTo>
                <a:lnTo>
                  <a:pt x="3003" y="2667"/>
                </a:lnTo>
                <a:lnTo>
                  <a:pt x="2944" y="2741"/>
                </a:lnTo>
                <a:lnTo>
                  <a:pt x="2880" y="2812"/>
                </a:lnTo>
                <a:lnTo>
                  <a:pt x="2813" y="2879"/>
                </a:lnTo>
                <a:lnTo>
                  <a:pt x="2743" y="2942"/>
                </a:lnTo>
                <a:lnTo>
                  <a:pt x="2668" y="3001"/>
                </a:lnTo>
                <a:lnTo>
                  <a:pt x="2591" y="3056"/>
                </a:lnTo>
                <a:lnTo>
                  <a:pt x="2510" y="3107"/>
                </a:lnTo>
                <a:lnTo>
                  <a:pt x="2426" y="3152"/>
                </a:lnTo>
                <a:lnTo>
                  <a:pt x="2339" y="3194"/>
                </a:lnTo>
                <a:lnTo>
                  <a:pt x="2250" y="3230"/>
                </a:lnTo>
                <a:lnTo>
                  <a:pt x="2158" y="3261"/>
                </a:lnTo>
                <a:lnTo>
                  <a:pt x="2064" y="3287"/>
                </a:lnTo>
                <a:lnTo>
                  <a:pt x="1967" y="3307"/>
                </a:lnTo>
                <a:lnTo>
                  <a:pt x="1870" y="3322"/>
                </a:lnTo>
                <a:lnTo>
                  <a:pt x="1770" y="3331"/>
                </a:lnTo>
                <a:lnTo>
                  <a:pt x="1667" y="3334"/>
                </a:lnTo>
                <a:lnTo>
                  <a:pt x="1566" y="3331"/>
                </a:lnTo>
                <a:lnTo>
                  <a:pt x="1466" y="3322"/>
                </a:lnTo>
                <a:lnTo>
                  <a:pt x="1369" y="3307"/>
                </a:lnTo>
                <a:lnTo>
                  <a:pt x="1272" y="3287"/>
                </a:lnTo>
                <a:lnTo>
                  <a:pt x="1178" y="3261"/>
                </a:lnTo>
                <a:lnTo>
                  <a:pt x="1086" y="3230"/>
                </a:lnTo>
                <a:lnTo>
                  <a:pt x="997" y="3194"/>
                </a:lnTo>
                <a:lnTo>
                  <a:pt x="910" y="3152"/>
                </a:lnTo>
                <a:lnTo>
                  <a:pt x="826" y="3107"/>
                </a:lnTo>
                <a:lnTo>
                  <a:pt x="745" y="3056"/>
                </a:lnTo>
                <a:lnTo>
                  <a:pt x="668" y="3001"/>
                </a:lnTo>
                <a:lnTo>
                  <a:pt x="593" y="2942"/>
                </a:lnTo>
                <a:lnTo>
                  <a:pt x="523" y="2879"/>
                </a:lnTo>
                <a:lnTo>
                  <a:pt x="456" y="2812"/>
                </a:lnTo>
                <a:lnTo>
                  <a:pt x="392" y="2741"/>
                </a:lnTo>
                <a:lnTo>
                  <a:pt x="333" y="2667"/>
                </a:lnTo>
                <a:lnTo>
                  <a:pt x="278" y="2589"/>
                </a:lnTo>
                <a:lnTo>
                  <a:pt x="227" y="2508"/>
                </a:lnTo>
                <a:lnTo>
                  <a:pt x="182" y="2425"/>
                </a:lnTo>
                <a:lnTo>
                  <a:pt x="140" y="2339"/>
                </a:lnTo>
                <a:lnTo>
                  <a:pt x="105" y="2249"/>
                </a:lnTo>
                <a:lnTo>
                  <a:pt x="73" y="2157"/>
                </a:lnTo>
                <a:lnTo>
                  <a:pt x="47" y="2063"/>
                </a:lnTo>
                <a:lnTo>
                  <a:pt x="26" y="1967"/>
                </a:lnTo>
                <a:lnTo>
                  <a:pt x="12" y="1869"/>
                </a:lnTo>
                <a:lnTo>
                  <a:pt x="3" y="1768"/>
                </a:lnTo>
                <a:lnTo>
                  <a:pt x="0" y="1667"/>
                </a:lnTo>
                <a:lnTo>
                  <a:pt x="3" y="1565"/>
                </a:lnTo>
                <a:lnTo>
                  <a:pt x="12" y="1466"/>
                </a:lnTo>
                <a:lnTo>
                  <a:pt x="26" y="1368"/>
                </a:lnTo>
                <a:lnTo>
                  <a:pt x="47" y="1271"/>
                </a:lnTo>
                <a:lnTo>
                  <a:pt x="73" y="1177"/>
                </a:lnTo>
                <a:lnTo>
                  <a:pt x="105" y="1086"/>
                </a:lnTo>
                <a:lnTo>
                  <a:pt x="140" y="996"/>
                </a:lnTo>
                <a:lnTo>
                  <a:pt x="182" y="910"/>
                </a:lnTo>
                <a:lnTo>
                  <a:pt x="227" y="826"/>
                </a:lnTo>
                <a:lnTo>
                  <a:pt x="278" y="745"/>
                </a:lnTo>
                <a:lnTo>
                  <a:pt x="333" y="668"/>
                </a:lnTo>
                <a:lnTo>
                  <a:pt x="392" y="594"/>
                </a:lnTo>
                <a:lnTo>
                  <a:pt x="456" y="522"/>
                </a:lnTo>
                <a:lnTo>
                  <a:pt x="523" y="456"/>
                </a:lnTo>
                <a:lnTo>
                  <a:pt x="593" y="393"/>
                </a:lnTo>
                <a:lnTo>
                  <a:pt x="668" y="333"/>
                </a:lnTo>
                <a:lnTo>
                  <a:pt x="745" y="278"/>
                </a:lnTo>
                <a:lnTo>
                  <a:pt x="826" y="227"/>
                </a:lnTo>
                <a:lnTo>
                  <a:pt x="910" y="182"/>
                </a:lnTo>
                <a:lnTo>
                  <a:pt x="997" y="141"/>
                </a:lnTo>
                <a:lnTo>
                  <a:pt x="1086" y="104"/>
                </a:lnTo>
                <a:lnTo>
                  <a:pt x="1178" y="73"/>
                </a:lnTo>
                <a:lnTo>
                  <a:pt x="1272" y="48"/>
                </a:lnTo>
                <a:lnTo>
                  <a:pt x="1369" y="27"/>
                </a:lnTo>
                <a:lnTo>
                  <a:pt x="1466" y="12"/>
                </a:lnTo>
                <a:lnTo>
                  <a:pt x="1566" y="3"/>
                </a:lnTo>
                <a:lnTo>
                  <a:pt x="1667" y="0"/>
                </a:lnTo>
                <a:close/>
              </a:path>
            </a:pathLst>
          </a:custGeom>
          <a:solidFill>
            <a:srgbClr val="595959"/>
          </a:solidFill>
          <a:ln w="0">
            <a:solidFill>
              <a:srgbClr val="565654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D6BB66E-1863-4386-A57D-E3152999025D}"/>
              </a:ext>
            </a:extLst>
          </p:cNvPr>
          <p:cNvSpPr txBox="1"/>
          <p:nvPr/>
        </p:nvSpPr>
        <p:spPr>
          <a:xfrm>
            <a:off x="1066175" y="1466770"/>
            <a:ext cx="4776450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500" b="1" dirty="0" err="1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Light" panose="00000300000000000000" pitchFamily="2" charset="-127"/>
              </a:rPr>
              <a:t>Roomt</a:t>
            </a:r>
            <a:r>
              <a:rPr lang="en-US" altLang="ko-KR" sz="1500" b="1" i="0" dirty="0" err="1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Light" panose="00000300000000000000" pitchFamily="2" charset="-127"/>
              </a:rPr>
              <a:t>Net</a:t>
            </a:r>
            <a:endParaRPr lang="ko-KR" altLang="en-US" sz="1500" b="1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7CCAB160-FA70-4780-98BF-B6E156E8FE13}"/>
              </a:ext>
            </a:extLst>
          </p:cNvPr>
          <p:cNvSpPr/>
          <p:nvPr/>
        </p:nvSpPr>
        <p:spPr>
          <a:xfrm>
            <a:off x="507203" y="3879528"/>
            <a:ext cx="452098" cy="453600"/>
          </a:xfrm>
          <a:prstGeom prst="ellipse">
            <a:avLst/>
          </a:prstGeom>
          <a:solidFill>
            <a:srgbClr val="59595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>
                <a:latin typeface="Berlin Sans FB Demi" panose="020E0802020502020306" pitchFamily="34" charset="0"/>
              </a:rPr>
              <a:t>?</a:t>
            </a:r>
            <a:endParaRPr lang="ko-KR" altLang="en-US" sz="2800" b="1" dirty="0">
              <a:latin typeface="Berlin Sans FB Demi" panose="020E0802020502020306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EFA672A-0C82-4D3A-9844-AC55AA066752}"/>
              </a:ext>
            </a:extLst>
          </p:cNvPr>
          <p:cNvSpPr txBox="1"/>
          <p:nvPr/>
        </p:nvSpPr>
        <p:spPr>
          <a:xfrm>
            <a:off x="908758" y="4267910"/>
            <a:ext cx="11110522" cy="4062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200000"/>
              </a:lnSpc>
              <a:buFont typeface="+mj-ea"/>
              <a:buAutoNum type="circleNumDbPlain"/>
            </a:pPr>
            <a:r>
              <a:rPr lang="en-US" altLang="ko-KR" sz="12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RoomNet</a:t>
            </a:r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Architecture</a:t>
            </a: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에 대한 이해가 부족하다</a:t>
            </a:r>
            <a:endParaRPr lang="en-US" altLang="ko-KR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902AF08-EC30-4FB8-8C41-774F231300D0}"/>
              </a:ext>
            </a:extLst>
          </p:cNvPr>
          <p:cNvSpPr txBox="1"/>
          <p:nvPr/>
        </p:nvSpPr>
        <p:spPr>
          <a:xfrm>
            <a:off x="1017626" y="3944745"/>
            <a:ext cx="4776450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500" b="1" dirty="0">
                <a:latin typeface="리디바탕" panose="020B0600000101010101" pitchFamily="34" charset="-127"/>
                <a:ea typeface="리디바탕" panose="020B0600000101010101" pitchFamily="34" charset="-127"/>
              </a:rPr>
              <a:t>궁금한 점</a:t>
            </a:r>
            <a:r>
              <a:rPr lang="en-US" altLang="ko-KR" sz="1500" b="1" dirty="0"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ko-KR" altLang="en-US" sz="1500" b="1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025D51D-2788-49EA-BFEC-94A657E8E918}"/>
              </a:ext>
            </a:extLst>
          </p:cNvPr>
          <p:cNvSpPr txBox="1"/>
          <p:nvPr/>
        </p:nvSpPr>
        <p:spPr>
          <a:xfrm>
            <a:off x="739764" y="1917115"/>
            <a:ext cx="10890601" cy="11449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단안의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RGB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이미지에서 룸 레이아웃 추정 작업</a:t>
            </a:r>
            <a:endParaRPr lang="en-US" altLang="ko-KR" sz="1200" b="0" i="0" dirty="0">
              <a:solidFill>
                <a:srgbClr val="000000"/>
              </a:solidFill>
              <a:effectLst/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end-to-end trainable encoder-decoder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네트워크인 </a:t>
            </a:r>
            <a:r>
              <a:rPr lang="en-US" altLang="ko-KR" sz="120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RoomNet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을 사용하여 룸 레이아웃 키포인트의 위치를 예측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20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RoomNet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알고리즘은 객체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예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테이블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의자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침대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에 의한 키포인트 폐색에 강함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386901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6590592"/>
            <a:ext cx="12192000" cy="26740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46304" y="0"/>
            <a:ext cx="6766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595959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sz="4000" dirty="0">
              <a:solidFill>
                <a:srgbClr val="595959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60120" y="123110"/>
            <a:ext cx="2423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>
                <a:solidFill>
                  <a:srgbClr val="595959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RoomNet</a:t>
            </a:r>
            <a:r>
              <a:rPr lang="en-US" altLang="ko-KR" sz="2400" dirty="0">
                <a:solidFill>
                  <a:srgbClr val="595959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- </a:t>
            </a:r>
            <a:r>
              <a:rPr lang="ko-KR" altLang="en-US" sz="2400" dirty="0">
                <a:solidFill>
                  <a:srgbClr val="595959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소개</a:t>
            </a:r>
            <a:endParaRPr lang="en-US" altLang="ko-KR" sz="2400" dirty="0">
              <a:solidFill>
                <a:srgbClr val="595959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5925132B-B967-4A76-A04E-FB94F851C0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632" y="1382248"/>
            <a:ext cx="4735438" cy="28423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2CE1402-4669-44A5-9015-E739F47747B7}"/>
              </a:ext>
            </a:extLst>
          </p:cNvPr>
          <p:cNvSpPr txBox="1"/>
          <p:nvPr/>
        </p:nvSpPr>
        <p:spPr>
          <a:xfrm>
            <a:off x="663956" y="4583114"/>
            <a:ext cx="4612640" cy="8244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1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컨볼루션</a:t>
            </a:r>
            <a: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encoder</a:t>
            </a:r>
            <a: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구조에서 크기 </a:t>
            </a:r>
            <a:r>
              <a:rPr lang="en-US" altLang="ko-KR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320 × 320</a:t>
            </a:r>
            <a: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의 입력 이미지를 처리</a:t>
            </a:r>
            <a:r>
              <a:rPr lang="en-US" altLang="ko-KR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방 레이아웃 키포인트의 집합을 추출</a:t>
            </a:r>
            <a:r>
              <a:rPr lang="en-US" altLang="ko-KR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획득한 키포인트를 방 레이아웃을 그리기 위해 특정 순서로 연결</a:t>
            </a:r>
            <a:r>
              <a:rPr lang="en-US" altLang="ko-KR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ko-KR" altLang="en-US" sz="11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BC2311B-DF67-468B-B29F-3CDBFA75ABB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979" r="11386" b="49774"/>
          <a:stretch/>
        </p:blipFill>
        <p:spPr>
          <a:xfrm>
            <a:off x="5922264" y="872938"/>
            <a:ext cx="5684520" cy="317889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A75CCBD-F8E4-4562-80B2-EBDCA19B4C32}"/>
              </a:ext>
            </a:extLst>
          </p:cNvPr>
          <p:cNvSpPr txBox="1"/>
          <p:nvPr/>
        </p:nvSpPr>
        <p:spPr>
          <a:xfrm>
            <a:off x="5901944" y="4479095"/>
            <a:ext cx="153416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ea"/>
              <a:buAutoNum type="circleNumDbPlain"/>
            </a:pPr>
            <a:r>
              <a:rPr lang="en-US" altLang="ko-KR" sz="1100" b="0" i="0" dirty="0">
                <a:solidFill>
                  <a:srgbClr val="052E6B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RGB </a:t>
            </a:r>
            <a:r>
              <a:rPr lang="ko-KR" altLang="en-US" sz="1100" b="0" i="0" dirty="0">
                <a:solidFill>
                  <a:srgbClr val="052E6B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입력</a:t>
            </a:r>
            <a:endParaRPr lang="ko-KR" altLang="en-US" sz="1100" dirty="0">
              <a:solidFill>
                <a:srgbClr val="052E6B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8E18A23-420B-4696-BF79-E58967E6F4D3}"/>
              </a:ext>
            </a:extLst>
          </p:cNvPr>
          <p:cNvSpPr txBox="1"/>
          <p:nvPr/>
        </p:nvSpPr>
        <p:spPr>
          <a:xfrm>
            <a:off x="6161532" y="5428722"/>
            <a:ext cx="292608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ctr">
              <a:buFont typeface="+mj-ea"/>
              <a:buAutoNum type="circleNumDbPlain" startAt="2"/>
            </a:pPr>
            <a:r>
              <a:rPr lang="en-US" altLang="ko-KR" sz="120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room</a:t>
            </a:r>
            <a:r>
              <a:rPr lang="ko-KR" altLang="en-US" sz="1200" b="0" i="0" dirty="0">
                <a:solidFill>
                  <a:srgbClr val="052E6B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20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layout</a:t>
            </a:r>
            <a:r>
              <a:rPr lang="ko-KR" altLang="en-US" sz="1200" b="0" i="0" dirty="0">
                <a:solidFill>
                  <a:srgbClr val="052E6B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200" dirty="0" err="1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keypoint</a:t>
            </a:r>
            <a:r>
              <a:rPr lang="ko-KR" altLang="en-US" sz="1200" b="0" i="0" dirty="0">
                <a:solidFill>
                  <a:srgbClr val="052E6B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20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heatmap</a:t>
            </a:r>
            <a:r>
              <a:rPr lang="ko-KR" altLang="en-US" sz="1200" b="0" i="0" dirty="0">
                <a:solidFill>
                  <a:srgbClr val="052E6B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생성</a:t>
            </a:r>
            <a:endParaRPr lang="ko-KR" altLang="en-US" sz="1200" dirty="0">
              <a:solidFill>
                <a:srgbClr val="052E6B"/>
              </a:solidFill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511C0AFE-3E93-4C60-8E64-C4F41142BD1F}"/>
              </a:ext>
            </a:extLst>
          </p:cNvPr>
          <p:cNvCxnSpPr>
            <a:cxnSpLocks/>
            <a:endCxn id="15" idx="0"/>
          </p:cNvCxnSpPr>
          <p:nvPr/>
        </p:nvCxnSpPr>
        <p:spPr>
          <a:xfrm>
            <a:off x="6664961" y="4091799"/>
            <a:ext cx="4063" cy="387296"/>
          </a:xfrm>
          <a:prstGeom prst="straightConnector1">
            <a:avLst/>
          </a:prstGeom>
          <a:ln w="19050">
            <a:solidFill>
              <a:srgbClr val="052E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3B47A492-8CC2-4CA6-BB69-D18E5D049CE8}"/>
              </a:ext>
            </a:extLst>
          </p:cNvPr>
          <p:cNvCxnSpPr>
            <a:cxnSpLocks/>
            <a:endCxn id="16" idx="0"/>
          </p:cNvCxnSpPr>
          <p:nvPr/>
        </p:nvCxnSpPr>
        <p:spPr>
          <a:xfrm>
            <a:off x="7624572" y="4107587"/>
            <a:ext cx="0" cy="1321135"/>
          </a:xfrm>
          <a:prstGeom prst="straightConnector1">
            <a:avLst/>
          </a:prstGeom>
          <a:ln w="19050">
            <a:solidFill>
              <a:srgbClr val="052E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8D7F668A-1590-4620-9261-411DE7C1D81C}"/>
              </a:ext>
            </a:extLst>
          </p:cNvPr>
          <p:cNvCxnSpPr>
            <a:cxnSpLocks/>
          </p:cNvCxnSpPr>
          <p:nvPr/>
        </p:nvCxnSpPr>
        <p:spPr>
          <a:xfrm>
            <a:off x="8880995" y="4107587"/>
            <a:ext cx="4063" cy="387296"/>
          </a:xfrm>
          <a:prstGeom prst="straightConnector1">
            <a:avLst/>
          </a:prstGeom>
          <a:ln w="19050">
            <a:solidFill>
              <a:srgbClr val="052E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887BD6C1-6A7F-4139-980E-33EE03B9F563}"/>
              </a:ext>
            </a:extLst>
          </p:cNvPr>
          <p:cNvCxnSpPr>
            <a:cxnSpLocks/>
          </p:cNvCxnSpPr>
          <p:nvPr/>
        </p:nvCxnSpPr>
        <p:spPr>
          <a:xfrm>
            <a:off x="8077200" y="4107587"/>
            <a:ext cx="1574800" cy="0"/>
          </a:xfrm>
          <a:prstGeom prst="line">
            <a:avLst/>
          </a:prstGeom>
          <a:ln w="28575">
            <a:solidFill>
              <a:srgbClr val="052E6B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9B256596-3146-46A3-94B8-8342603AA43B}"/>
              </a:ext>
            </a:extLst>
          </p:cNvPr>
          <p:cNvSpPr txBox="1"/>
          <p:nvPr/>
        </p:nvSpPr>
        <p:spPr>
          <a:xfrm>
            <a:off x="7858252" y="4428053"/>
            <a:ext cx="2926080" cy="5699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Font typeface="+mj-ea"/>
              <a:buAutoNum type="circleNumDbPlain" startAt="3"/>
            </a:pPr>
            <a:r>
              <a:rPr lang="ko-KR" altLang="en-US" sz="110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획득한 </a:t>
            </a:r>
            <a:r>
              <a:rPr lang="en-US" altLang="ko-KR" sz="1100" dirty="0" err="1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keypoint</a:t>
            </a:r>
            <a:r>
              <a:rPr lang="ko-KR" altLang="en-US" sz="110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특정 순서로 연결하여 상자 모양의 룸 레이아웃 표현함</a:t>
            </a:r>
            <a:r>
              <a:rPr lang="en-US" altLang="ko-KR" sz="110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ko-KR" altLang="en-US" sz="1100" dirty="0">
              <a:solidFill>
                <a:srgbClr val="052E6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20886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6590592"/>
            <a:ext cx="12192000" cy="26740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46304" y="0"/>
            <a:ext cx="6766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595959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sz="4000" dirty="0">
              <a:solidFill>
                <a:srgbClr val="595959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60120" y="123110"/>
            <a:ext cx="7353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>
                <a:solidFill>
                  <a:srgbClr val="595959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RoomNet</a:t>
            </a:r>
            <a:r>
              <a:rPr lang="en-US" altLang="ko-KR" sz="2400" dirty="0">
                <a:solidFill>
                  <a:srgbClr val="595959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- </a:t>
            </a:r>
            <a:r>
              <a:rPr lang="en-US" altLang="ko-KR" sz="1600" b="0" i="0" dirty="0">
                <a:solidFill>
                  <a:srgbClr val="052E6B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  <a:sym typeface="Wingdings" panose="05000000000000000000" pitchFamily="2" charset="2"/>
              </a:rPr>
              <a:t>❶ </a:t>
            </a:r>
            <a:r>
              <a:rPr lang="en-US" altLang="ko-KR" sz="1600" b="0" i="0" dirty="0" err="1">
                <a:solidFill>
                  <a:srgbClr val="052E6B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  <a:sym typeface="Wingdings" panose="05000000000000000000" pitchFamily="2" charset="2"/>
              </a:rPr>
              <a:t>keypoint</a:t>
            </a:r>
            <a:r>
              <a:rPr lang="en-US" altLang="ko-KR" sz="1600" b="0" i="0" dirty="0">
                <a:solidFill>
                  <a:srgbClr val="052E6B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  <a:sym typeface="Wingdings" panose="05000000000000000000" pitchFamily="2" charset="2"/>
              </a:rPr>
              <a:t> </a:t>
            </a:r>
            <a:r>
              <a:rPr lang="ko-KR" altLang="en-US" sz="1600" b="0" i="0" dirty="0">
                <a:solidFill>
                  <a:srgbClr val="052E6B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  <a:sym typeface="Wingdings" panose="05000000000000000000" pitchFamily="2" charset="2"/>
              </a:rPr>
              <a:t>기반 룸 레이아웃 표현</a:t>
            </a:r>
            <a:endParaRPr lang="en-US" altLang="ko-KR" sz="2400" dirty="0">
              <a:solidFill>
                <a:srgbClr val="595959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B9C9BC3-2AC0-49BF-8103-F96E88A17E56}"/>
              </a:ext>
            </a:extLst>
          </p:cNvPr>
          <p:cNvSpPr txBox="1"/>
          <p:nvPr/>
        </p:nvSpPr>
        <p:spPr>
          <a:xfrm>
            <a:off x="417576" y="1454273"/>
            <a:ext cx="11356848" cy="1309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키포인트 기반 표현을 사용하는 또 다른 중요한 특성은 픽셀 기반 표현의 모호성을 제거한다는 것이다</a:t>
            </a:r>
            <a:endParaRPr lang="en-US" altLang="ko-KR" sz="1100" b="0" i="0" dirty="0">
              <a:solidFill>
                <a:srgbClr val="000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CNN</a:t>
            </a:r>
            <a:r>
              <a:rPr lang="ko-KR" altLang="en-US" sz="11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은</a:t>
            </a:r>
            <a:r>
              <a:rPr lang="ko-KR" altLang="en-US" sz="11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종종 다른 표면 정체성을 구별하는 데 어려움을 겪는다</a:t>
            </a:r>
            <a:r>
              <a:rPr lang="en-US" altLang="ko-KR" sz="11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lvl="1">
              <a:lnSpc>
                <a:spcPct val="150000"/>
              </a:lnSpc>
            </a:pPr>
            <a:r>
              <a:rPr lang="ko-KR" altLang="en-US" sz="10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⇒ </a:t>
            </a:r>
            <a:r>
              <a:rPr lang="en-US" altLang="ko-KR" sz="10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ex) CNN</a:t>
            </a:r>
            <a:r>
              <a:rPr lang="ko-KR" altLang="en-US" sz="10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은 전면 벽 등급과 우측 벽 등급을 혼동하여 동일한 표면 내에서 불규칙하거나 혼합 픽셀 단위 레이블을 출력할 수 있다</a:t>
            </a:r>
            <a:r>
              <a:rPr lang="en-US" altLang="ko-KR" sz="10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r>
              <a:rPr lang="ko-KR" altLang="en-US" sz="10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 현상은 전체 </a:t>
            </a:r>
            <a:r>
              <a:rPr lang="en-US" altLang="ko-KR" sz="10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room layout estimation</a:t>
            </a:r>
            <a:r>
              <a:rPr lang="ko-KR" altLang="en-US" sz="10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성능을 크게 저해한다</a:t>
            </a:r>
            <a:r>
              <a:rPr lang="en-US" altLang="ko-KR" sz="10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en-US" altLang="ko-KR" sz="1100" b="0" i="0" dirty="0">
              <a:solidFill>
                <a:srgbClr val="000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따라서 키포인트 기반 룸 레이아웃 표현을 사용하여 모델을 훈련한다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훈련된 모델이 관련 객실 유형을 사용하여 정확한 키포인트 위치를 예측하면 이러한 지점을 특정 순서로 연결하여 박스형 객실 레이아웃 표현을 생성할 수 있다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en-US" altLang="ko-KR" sz="1100" b="0" i="0" dirty="0">
              <a:solidFill>
                <a:srgbClr val="000000"/>
              </a:solidFill>
              <a:effectLst>
                <a:outerShdw blurRad="50800" dist="38100" dir="2700000" algn="tl" rotWithShape="0">
                  <a:srgbClr val="A2CDCD"/>
                </a:outerShdw>
              </a:effectLst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D94F1DC4-97E5-4AAA-A27B-D396134CB8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3248"/>
          <a:stretch/>
        </p:blipFill>
        <p:spPr>
          <a:xfrm>
            <a:off x="382157" y="3887330"/>
            <a:ext cx="10800954" cy="100938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A1E316A-FC1B-4B79-8B88-B3F96BBFB46B}"/>
              </a:ext>
            </a:extLst>
          </p:cNvPr>
          <p:cNvSpPr txBox="1"/>
          <p:nvPr/>
        </p:nvSpPr>
        <p:spPr>
          <a:xfrm>
            <a:off x="382157" y="4899715"/>
            <a:ext cx="11156655" cy="8213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룸 레이아웃 유형에 대한 정의 </a:t>
            </a:r>
            <a:endParaRPr lang="en-US" altLang="ko-KR" sz="1100" b="1" i="0" dirty="0">
              <a:solidFill>
                <a:srgbClr val="000000"/>
              </a:solidFill>
              <a:effectLst/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형식은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0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부터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10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까지 색인화 된다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각 키포인트의 숫자는 실측 정보에 저장된 포인트의 특정 순서를 정의한다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지정된 룸 유형의 경우 키포인트 순서는 연결성을 지정한다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1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이러한 </a:t>
            </a:r>
            <a:r>
              <a:rPr lang="en-US" altLang="ko-KR" sz="11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11</a:t>
            </a:r>
            <a:r>
              <a:rPr lang="ko-KR" altLang="en-US" sz="11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개의 방 배치는 전형적인 카메라 포즈와 </a:t>
            </a:r>
            <a:r>
              <a:rPr lang="en-US" altLang="ko-KR" sz="11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“Manhattan World </a:t>
            </a:r>
            <a:r>
              <a:rPr lang="ko-KR" altLang="en-US" sz="11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가정</a:t>
            </a:r>
            <a:r>
              <a:rPr lang="en-US" altLang="ko-KR" sz="11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"[6]</a:t>
            </a:r>
            <a:r>
              <a:rPr lang="ko-KR" altLang="en-US" sz="11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 따른 일반적인 직육면체 표현 하에서 가능한 상황의 대부분을 다룬다</a:t>
            </a:r>
            <a:r>
              <a:rPr lang="en-US" altLang="ko-KR" sz="11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ko-KR" altLang="en-US" sz="1100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6118EC4-8286-47AD-9F30-B1D9CE03ADE8}"/>
              </a:ext>
            </a:extLst>
          </p:cNvPr>
          <p:cNvCxnSpPr>
            <a:cxnSpLocks/>
          </p:cNvCxnSpPr>
          <p:nvPr/>
        </p:nvCxnSpPr>
        <p:spPr>
          <a:xfrm>
            <a:off x="1036320" y="2489200"/>
            <a:ext cx="1757680" cy="10160"/>
          </a:xfrm>
          <a:prstGeom prst="line">
            <a:avLst/>
          </a:prstGeom>
          <a:ln w="19050">
            <a:solidFill>
              <a:srgbClr val="052E6B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04E0859A-B025-41BC-890E-6112F8BA7A87}"/>
              </a:ext>
            </a:extLst>
          </p:cNvPr>
          <p:cNvCxnSpPr>
            <a:cxnSpLocks/>
          </p:cNvCxnSpPr>
          <p:nvPr/>
        </p:nvCxnSpPr>
        <p:spPr>
          <a:xfrm>
            <a:off x="1381760" y="2763478"/>
            <a:ext cx="1249680" cy="0"/>
          </a:xfrm>
          <a:prstGeom prst="line">
            <a:avLst/>
          </a:prstGeom>
          <a:ln w="19050">
            <a:solidFill>
              <a:srgbClr val="052E6B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B0C0C4FD-F407-4B28-9749-6283301C5457}"/>
              </a:ext>
            </a:extLst>
          </p:cNvPr>
          <p:cNvCxnSpPr>
            <a:cxnSpLocks/>
          </p:cNvCxnSpPr>
          <p:nvPr/>
        </p:nvCxnSpPr>
        <p:spPr>
          <a:xfrm flipV="1">
            <a:off x="1645920" y="2763478"/>
            <a:ext cx="487680" cy="1239562"/>
          </a:xfrm>
          <a:prstGeom prst="straightConnector1">
            <a:avLst/>
          </a:prstGeom>
          <a:ln w="19050">
            <a:solidFill>
              <a:srgbClr val="052E6B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F848C3B9-DA2F-43D2-910D-8C22A0AFE88E}"/>
              </a:ext>
            </a:extLst>
          </p:cNvPr>
          <p:cNvCxnSpPr>
            <a:cxnSpLocks/>
          </p:cNvCxnSpPr>
          <p:nvPr/>
        </p:nvCxnSpPr>
        <p:spPr>
          <a:xfrm flipV="1">
            <a:off x="1645920" y="2499360"/>
            <a:ext cx="0" cy="1503680"/>
          </a:xfrm>
          <a:prstGeom prst="straightConnector1">
            <a:avLst/>
          </a:prstGeom>
          <a:ln w="19050">
            <a:solidFill>
              <a:srgbClr val="052E6B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20015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FED30BF5-599A-42F4-AC22-8CC756C39D54}"/>
              </a:ext>
            </a:extLst>
          </p:cNvPr>
          <p:cNvSpPr/>
          <p:nvPr/>
        </p:nvSpPr>
        <p:spPr>
          <a:xfrm>
            <a:off x="5737194" y="4456590"/>
            <a:ext cx="6167761" cy="1864311"/>
          </a:xfrm>
          <a:prstGeom prst="rect">
            <a:avLst/>
          </a:prstGeom>
          <a:noFill/>
          <a:ln w="19050">
            <a:solidFill>
              <a:srgbClr val="052E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6BB4940-BF51-4D63-8255-8043D3FBB4C9}"/>
              </a:ext>
            </a:extLst>
          </p:cNvPr>
          <p:cNvSpPr/>
          <p:nvPr/>
        </p:nvSpPr>
        <p:spPr>
          <a:xfrm>
            <a:off x="5810435" y="4262666"/>
            <a:ext cx="1389577" cy="389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50" b="1" i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SegNet </a:t>
            </a:r>
            <a:r>
              <a:rPr lang="ko-KR" altLang="en-US" sz="1050" b="1" i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프레임 워크</a:t>
            </a:r>
            <a:endParaRPr lang="en-US" altLang="ko-KR" sz="1050" b="1" dirty="0">
              <a:solidFill>
                <a:srgbClr val="052E6B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592"/>
            <a:ext cx="12192000" cy="26740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46304" y="0"/>
            <a:ext cx="6766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595959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sz="4000" dirty="0">
              <a:solidFill>
                <a:srgbClr val="595959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60120" y="123110"/>
            <a:ext cx="7353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>
                <a:solidFill>
                  <a:srgbClr val="595959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RoomNet</a:t>
            </a:r>
            <a:r>
              <a:rPr lang="en-US" altLang="ko-KR" sz="2400" dirty="0">
                <a:solidFill>
                  <a:srgbClr val="595959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- </a:t>
            </a:r>
            <a:r>
              <a:rPr lang="en-US" altLang="ko-KR" sz="1600" dirty="0">
                <a:solidFill>
                  <a:srgbClr val="052E6B"/>
                </a:solidFill>
                <a:latin typeface="서울한강체 M" panose="02020503020101020101" pitchFamily="18" charset="-127"/>
                <a:ea typeface="서울한강체 M" panose="02020503020101020101" pitchFamily="18" charset="-127"/>
                <a:sym typeface="Wingdings" panose="05000000000000000000" pitchFamily="2" charset="2"/>
              </a:rPr>
              <a:t>❷</a:t>
            </a:r>
            <a:r>
              <a:rPr lang="en-US" altLang="ko-KR" sz="1600" b="0" i="0" dirty="0">
                <a:solidFill>
                  <a:srgbClr val="052E6B"/>
                </a:solidFill>
                <a:effectLst/>
                <a:latin typeface="서울한강체 M" panose="02020503020101020101" pitchFamily="18" charset="-127"/>
                <a:ea typeface="서울한강체 M" panose="02020503020101020101" pitchFamily="18" charset="-127"/>
                <a:sym typeface="Wingdings" panose="05000000000000000000" pitchFamily="2" charset="2"/>
              </a:rPr>
              <a:t> </a:t>
            </a:r>
            <a:r>
              <a:rPr lang="en-US" altLang="ko-KR" sz="1600" b="0" i="0" dirty="0">
                <a:solidFill>
                  <a:srgbClr val="052E6B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  <a:sym typeface="Wingdings" panose="05000000000000000000" pitchFamily="2" charset="2"/>
              </a:rPr>
              <a:t>Architecture of </a:t>
            </a:r>
            <a:r>
              <a:rPr lang="en-US" altLang="ko-KR" sz="1600" b="0" i="0" dirty="0" err="1">
                <a:solidFill>
                  <a:srgbClr val="052E6B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  <a:sym typeface="Wingdings" panose="05000000000000000000" pitchFamily="2" charset="2"/>
              </a:rPr>
              <a:t>RoomNet</a:t>
            </a:r>
            <a:r>
              <a:rPr lang="en-US" altLang="ko-KR" sz="1600" b="0" i="0" dirty="0">
                <a:solidFill>
                  <a:srgbClr val="052E6B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  <a:sym typeface="Wingdings" panose="05000000000000000000" pitchFamily="2" charset="2"/>
              </a:rPr>
              <a:t> : ① </a:t>
            </a:r>
            <a:r>
              <a:rPr lang="ko-KR" altLang="en-US" sz="1600" b="0" i="0" dirty="0">
                <a:solidFill>
                  <a:srgbClr val="052E6B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  <a:sym typeface="Wingdings" panose="05000000000000000000" pitchFamily="2" charset="2"/>
              </a:rPr>
              <a:t>키포인트 추정</a:t>
            </a:r>
            <a:endParaRPr lang="en-US" altLang="ko-KR" sz="1600" b="0" i="0" dirty="0">
              <a:solidFill>
                <a:srgbClr val="052E6B"/>
              </a:solidFill>
              <a:effectLst/>
              <a:latin typeface="리디바탕" panose="020B0600000101010101" pitchFamily="34" charset="-127"/>
              <a:ea typeface="리디바탕" panose="020B0600000101010101" pitchFamily="34" charset="-127"/>
              <a:sym typeface="Wingdings" panose="05000000000000000000" pitchFamily="2" charset="2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AD33D03-108C-4535-92D5-B4A476569C04}"/>
              </a:ext>
            </a:extLst>
          </p:cNvPr>
          <p:cNvSpPr txBox="1"/>
          <p:nvPr/>
        </p:nvSpPr>
        <p:spPr>
          <a:xfrm>
            <a:off x="484632" y="1426506"/>
            <a:ext cx="11209528" cy="5699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2D </a:t>
            </a:r>
            <a:r>
              <a:rPr lang="ko-KR" altLang="en-US" sz="11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키포인트를 사용하여 방 레이아웃 구조를 묘사하기 위해 </a:t>
            </a:r>
            <a:r>
              <a:rPr lang="en-US" altLang="ko-KR" sz="11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CNN</a:t>
            </a:r>
            <a:r>
              <a:rPr lang="ko-KR" altLang="en-US" sz="11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을 설계한다</a:t>
            </a:r>
            <a:r>
              <a:rPr lang="en-US" altLang="ko-KR" sz="11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r>
              <a:rPr lang="ko-KR" altLang="en-US" sz="11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endParaRPr lang="en-US" altLang="ko-KR" sz="1100" b="0" i="0" dirty="0">
              <a:solidFill>
                <a:srgbClr val="000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네트워크에 대한 입력은 단일 </a:t>
            </a:r>
            <a:r>
              <a:rPr lang="en-US" altLang="ko-KR" sz="11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RGB </a:t>
            </a:r>
            <a:r>
              <a:rPr lang="ko-KR" altLang="en-US" sz="11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이미지이며 네트워크의 출력은 연관된 룸 유형과 함께 특정 순서</a:t>
            </a:r>
            <a:r>
              <a:rPr lang="ko-KR" altLang="en-US" sz="11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</a:t>
            </a:r>
            <a:r>
              <a:rPr lang="ko-KR" altLang="en-US" sz="11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1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2D </a:t>
            </a:r>
            <a:r>
              <a:rPr lang="ko-KR" altLang="en-US" sz="11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키포인트 집합</a:t>
            </a:r>
            <a:r>
              <a:rPr lang="ko-KR" altLang="en-US" sz="11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</a:t>
            </a:r>
            <a:r>
              <a:rPr lang="ko-KR" altLang="en-US" sz="11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다</a:t>
            </a:r>
            <a:r>
              <a:rPr lang="en-US" altLang="ko-KR" sz="11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ko-KR" altLang="en-US" sz="11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39A39CA-CD00-4FBF-BBA3-D29A77324BA0}"/>
              </a:ext>
            </a:extLst>
          </p:cNvPr>
          <p:cNvSpPr txBox="1"/>
          <p:nvPr/>
        </p:nvSpPr>
        <p:spPr>
          <a:xfrm>
            <a:off x="484632" y="2239800"/>
            <a:ext cx="11209528" cy="18370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b="0" i="0" dirty="0" err="1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RoomNet</a:t>
            </a:r>
            <a:r>
              <a:rPr lang="ko-KR" altLang="en-US" sz="11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 기본 아키텍처는 기본적으로 </a:t>
            </a:r>
            <a:r>
              <a:rPr lang="en-US" altLang="ko-KR" sz="1100" b="0" i="0" dirty="0" err="1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SegNet</a:t>
            </a:r>
            <a:r>
              <a:rPr lang="ko-KR" altLang="en-US" sz="11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과 동일한 </a:t>
            </a:r>
            <a:r>
              <a:rPr lang="ko-KR" altLang="en-US" sz="1100" b="0" i="0" dirty="0" err="1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컨볼루션</a:t>
            </a:r>
            <a:r>
              <a:rPr lang="ko-KR" altLang="en-US" sz="11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1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encoder</a:t>
            </a:r>
            <a:r>
              <a:rPr lang="en-US" altLang="ko-KR" sz="11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-</a:t>
            </a:r>
            <a:r>
              <a:rPr lang="en-US" altLang="ko-KR" sz="11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decoder</a:t>
            </a:r>
            <a:r>
              <a:rPr lang="ko-KR" altLang="en-US" sz="11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네트워크를 채택한다</a:t>
            </a:r>
            <a:r>
              <a:rPr lang="en-US" altLang="ko-KR" sz="11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실내 장면의 이미지를 가져와서 일련의 </a:t>
            </a:r>
            <a:r>
              <a:rPr lang="en-US" altLang="ko-KR" sz="11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2D </a:t>
            </a:r>
            <a:r>
              <a:rPr lang="ko-KR" altLang="en-US" sz="11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룸 레이아웃 키포인트를 직접 출력하여 룸 레이아웃 구조를 복구한다</a:t>
            </a:r>
            <a:r>
              <a:rPr lang="en-US" altLang="ko-KR" sz="11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각 키포인트 </a:t>
            </a:r>
            <a:r>
              <a:rPr lang="ko-KR" altLang="en-US" sz="1100" b="0" i="0" dirty="0" err="1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실측값은</a:t>
            </a:r>
            <a:r>
              <a:rPr lang="ko-KR" altLang="en-US" sz="11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출력 계층의 채널 중 하나로 실제 키포인트 위치를 중심으로 한 </a:t>
            </a:r>
            <a:r>
              <a:rPr lang="en-US" altLang="ko-KR" sz="11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2D </a:t>
            </a:r>
            <a:r>
              <a:rPr lang="en-US" altLang="ko-KR" sz="11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Gaussian</a:t>
            </a:r>
            <a:r>
              <a:rPr lang="ko-KR" altLang="en-US" sz="11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1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heatmap</a:t>
            </a:r>
            <a:r>
              <a:rPr lang="ko-KR" altLang="en-US" sz="11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으로 </a:t>
            </a:r>
            <a:r>
              <a:rPr lang="ko-KR" altLang="en-US" sz="11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표현된다</a:t>
            </a:r>
            <a:r>
              <a:rPr lang="en-US" altLang="ko-KR" sz="11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1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Encoder – decoder </a:t>
            </a:r>
            <a:r>
              <a:rPr lang="ko-KR" altLang="en-US" sz="11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아키텍처는 병목 계층을 통과하는 정보 흐름을 처리하여 룸 레이아웃의 </a:t>
            </a:r>
            <a:r>
              <a:rPr lang="en-US" altLang="ko-KR" sz="11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2D </a:t>
            </a:r>
            <a:r>
              <a:rPr lang="ko-KR" altLang="en-US" sz="11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구조를 인코딩하는 키포인트 간의 관계를 암시적으로 모델링</a:t>
            </a:r>
            <a:r>
              <a:rPr lang="ko-KR" altLang="en-US" sz="11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한</a:t>
            </a:r>
            <a:r>
              <a:rPr lang="ko-KR" altLang="en-US" sz="11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다</a:t>
            </a:r>
            <a:r>
              <a:rPr lang="en-US" altLang="ko-KR" sz="11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100" b="0" i="0" dirty="0" err="1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RoomNet</a:t>
            </a:r>
            <a:r>
              <a:rPr lang="ko-KR" altLang="en-US" sz="11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 </a:t>
            </a:r>
            <a:r>
              <a:rPr lang="en-US" altLang="ko-KR" sz="11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decoder</a:t>
            </a:r>
            <a:r>
              <a:rPr lang="ko-KR" altLang="en-US" sz="11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는 그림 </a:t>
            </a:r>
            <a:r>
              <a:rPr lang="en-US" altLang="ko-KR" sz="11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11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에서와 같이 전체 해상도 </a:t>
            </a:r>
            <a:r>
              <a:rPr lang="en-US" altLang="ko-KR" sz="11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320 × 320 </a:t>
            </a:r>
            <a:r>
              <a:rPr lang="ko-KR" altLang="en-US" sz="11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대신 공간 차원 </a:t>
            </a:r>
            <a:r>
              <a:rPr lang="en-US" altLang="ko-KR" sz="11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10 × 10</a:t>
            </a:r>
            <a:r>
              <a:rPr lang="ko-KR" altLang="en-US" sz="11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에서 </a:t>
            </a:r>
            <a:r>
              <a:rPr lang="en-US" altLang="ko-KR" sz="11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40 × 40</a:t>
            </a:r>
            <a:r>
              <a:rPr lang="ko-KR" altLang="en-US" sz="11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으로 병목현상 층에서 </a:t>
            </a:r>
            <a:r>
              <a:rPr lang="en-US" altLang="ko-KR" sz="11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feature map</a:t>
            </a:r>
            <a:r>
              <a:rPr lang="ko-KR" altLang="en-US" sz="11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을 </a:t>
            </a:r>
            <a:r>
              <a:rPr lang="ko-KR" altLang="en-US" sz="1100" b="0" i="0" dirty="0" err="1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업샘플링한다</a:t>
            </a:r>
            <a:r>
              <a:rPr lang="en-US" altLang="ko-KR" sz="11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100" dirty="0">
              <a:solidFill>
                <a:srgbClr val="000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“</a:t>
            </a:r>
            <a:r>
              <a:rPr lang="en-US" altLang="ko-KR" sz="11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trimmed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" </a:t>
            </a:r>
            <a:r>
              <a:rPr lang="en-US" altLang="ko-KR" sz="11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decoder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sub network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를 사용하면 고해상도 </a:t>
            </a:r>
            <a:r>
              <a:rPr lang="ko-KR" altLang="en-US" sz="110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컨볼루션의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높은 계산 비용 때문에 훈련과 시험 중 메모리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/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시간 비용을 크게 줄일 수 있다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ko-KR" altLang="en-US" sz="11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2ACCD1F-E17B-4BE8-A2FC-C250F3C2288D}"/>
              </a:ext>
            </a:extLst>
          </p:cNvPr>
          <p:cNvSpPr txBox="1"/>
          <p:nvPr/>
        </p:nvSpPr>
        <p:spPr>
          <a:xfrm>
            <a:off x="5810435" y="4685256"/>
            <a:ext cx="6094520" cy="1449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b="0" i="0" dirty="0" err="1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segmenatation</a:t>
            </a:r>
            <a:r>
              <a:rPr lang="ko-KR" altLang="en-US" sz="10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을 위해 설계된 </a:t>
            </a:r>
            <a:r>
              <a:rPr lang="en-US" altLang="ko-KR" sz="1000" dirty="0" err="1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SegNet</a:t>
            </a:r>
            <a:r>
              <a:rPr lang="ko-KR" altLang="en-US" sz="10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프레임워크는 </a:t>
            </a:r>
            <a:r>
              <a:rPr lang="en-US" altLang="ko-KR" sz="10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encoder-decoder sub</a:t>
            </a:r>
            <a:r>
              <a:rPr lang="ko-KR" altLang="en-US" sz="10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network</a:t>
            </a:r>
            <a:r>
              <a:rPr lang="ko-KR" altLang="en-US" sz="10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 구성된다</a:t>
            </a:r>
            <a:r>
              <a:rPr lang="en-US" altLang="ko-KR" sz="10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en-US" altLang="ko-KR" sz="1000" i="0" dirty="0" err="1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SegNet</a:t>
            </a:r>
            <a:r>
              <a:rPr lang="ko-KR" altLang="en-US" sz="10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 </a:t>
            </a:r>
            <a:r>
              <a:rPr lang="en-US" altLang="ko-KR" sz="10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encoder</a:t>
            </a:r>
            <a:r>
              <a:rPr lang="ko-KR" altLang="en-US" sz="10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는 입력 이미지를 낮은 해상도의 </a:t>
            </a:r>
            <a:r>
              <a:rPr lang="en-US" altLang="ko-KR" sz="10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feature</a:t>
            </a:r>
            <a:r>
              <a:rPr lang="ko-KR" altLang="en-US" sz="10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map</a:t>
            </a:r>
            <a:r>
              <a:rPr lang="ko-KR" altLang="en-US" sz="10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 매핑한 다음 </a:t>
            </a:r>
            <a:r>
              <a:rPr lang="en-US" altLang="ko-KR" sz="10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decoder</a:t>
            </a:r>
            <a:r>
              <a:rPr lang="ko-KR" altLang="en-US" sz="10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 역할은 픽셀 단위 분류를 위해 저해상도 </a:t>
            </a:r>
            <a:r>
              <a:rPr lang="ko-KR" altLang="en-US" sz="1000" b="0" i="0" dirty="0" err="1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인코딩된</a:t>
            </a:r>
            <a:r>
              <a:rPr lang="ko-KR" altLang="en-US" sz="10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feature</a:t>
            </a:r>
            <a:r>
              <a:rPr lang="ko-KR" altLang="en-US" sz="10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map</a:t>
            </a:r>
            <a:r>
              <a:rPr lang="ko-KR" altLang="en-US" sz="10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을 전체 입력 해상도로 </a:t>
            </a:r>
            <a:r>
              <a:rPr lang="ko-KR" altLang="en-US" sz="1000" b="0" i="0" dirty="0" err="1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업샘플링하는</a:t>
            </a:r>
            <a:r>
              <a:rPr lang="ko-KR" altLang="en-US" sz="10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것이다</a:t>
            </a:r>
            <a:r>
              <a:rPr lang="en-US" altLang="ko-KR" sz="10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특히 </a:t>
            </a:r>
            <a:r>
              <a:rPr lang="en-US" altLang="ko-KR" sz="10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Decoder</a:t>
            </a:r>
            <a:r>
              <a:rPr lang="ko-KR" altLang="en-US" sz="10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는 해당 인코더의 최대 </a:t>
            </a:r>
            <a:r>
              <a:rPr lang="ko-KR" altLang="en-US" sz="1000" b="0" i="0" dirty="0" err="1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풀링</a:t>
            </a:r>
            <a:r>
              <a:rPr lang="ko-KR" altLang="en-US" sz="10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단계에서 계산된 </a:t>
            </a:r>
            <a:r>
              <a:rPr lang="ko-KR" altLang="en-US" sz="1000" b="0" i="0" dirty="0" err="1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풀링</a:t>
            </a:r>
            <a:r>
              <a:rPr lang="ko-KR" altLang="en-US" sz="10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지수를 사용하여 비선형 </a:t>
            </a:r>
            <a:r>
              <a:rPr lang="ko-KR" altLang="en-US" sz="1000" b="0" i="0" dirty="0" err="1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업샘플링을</a:t>
            </a:r>
            <a:r>
              <a:rPr lang="ko-KR" altLang="en-US" sz="10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수행한다</a:t>
            </a:r>
            <a:r>
              <a:rPr lang="en-US" altLang="ko-KR" sz="10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r>
              <a:rPr lang="ko-KR" altLang="en-US" sz="10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이를 통해 </a:t>
            </a:r>
            <a:r>
              <a:rPr lang="en-US" altLang="ko-KR" sz="1000" dirty="0" err="1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upsampling</a:t>
            </a:r>
            <a:r>
              <a:rPr lang="ko-KR" altLang="en-US" sz="10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을 </a:t>
            </a:r>
            <a:r>
              <a:rPr lang="ko-KR" altLang="en-US" sz="10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학습할 필요가 없어진다</a:t>
            </a:r>
            <a:r>
              <a:rPr lang="en-US" altLang="ko-KR" sz="10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0" i="0" dirty="0" err="1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업샘플링된</a:t>
            </a:r>
            <a:r>
              <a:rPr lang="ko-KR" altLang="en-US" sz="10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map</a:t>
            </a:r>
            <a:r>
              <a:rPr lang="ko-KR" altLang="en-US" sz="10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은 희박하며 고밀도 </a:t>
            </a:r>
            <a:r>
              <a:rPr lang="en-US" altLang="ko-KR" sz="10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feature</a:t>
            </a:r>
            <a:r>
              <a:rPr lang="ko-KR" altLang="en-US" sz="10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map</a:t>
            </a:r>
            <a:r>
              <a:rPr lang="ko-KR" altLang="en-US" sz="10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을 생성하기 위해 훈련 가능한 </a:t>
            </a:r>
            <a:r>
              <a:rPr lang="en-US" altLang="ko-KR" sz="10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filter</a:t>
            </a:r>
            <a:r>
              <a:rPr lang="ko-KR" altLang="en-US" sz="10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와 </a:t>
            </a:r>
            <a:r>
              <a:rPr lang="ko-KR" altLang="en-US" sz="1000" b="0" i="0" dirty="0" err="1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컨볼루션</a:t>
            </a:r>
            <a:r>
              <a:rPr lang="ko-KR" altLang="en-US" sz="10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된다</a:t>
            </a:r>
            <a:r>
              <a:rPr lang="en-US" altLang="ko-KR" sz="10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ko-KR" altLang="en-US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A093DED-3DB7-4A5D-BAF5-C6C490992601}"/>
              </a:ext>
            </a:extLst>
          </p:cNvPr>
          <p:cNvSpPr txBox="1"/>
          <p:nvPr/>
        </p:nvSpPr>
        <p:spPr>
          <a:xfrm>
            <a:off x="484632" y="810293"/>
            <a:ext cx="62407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키포인트 추정 프레임 워크 </a:t>
            </a:r>
            <a:r>
              <a:rPr lang="en-US" altLang="ko-KR" sz="120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20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특정 객실 유형에 대한 기본 객실 추정 시스템 역할을 함</a:t>
            </a:r>
            <a:r>
              <a:rPr lang="en-US" altLang="ko-KR" sz="120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ko-KR" altLang="en-US" sz="1200" dirty="0">
              <a:solidFill>
                <a:srgbClr val="052E6B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300749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6590592"/>
            <a:ext cx="12192000" cy="26740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46304" y="0"/>
            <a:ext cx="6766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595959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sz="4000" dirty="0">
              <a:solidFill>
                <a:srgbClr val="595959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60120" y="123110"/>
            <a:ext cx="8945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>
                <a:solidFill>
                  <a:srgbClr val="595959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RoomNet</a:t>
            </a:r>
            <a:r>
              <a:rPr lang="en-US" altLang="ko-KR" sz="2400" dirty="0">
                <a:solidFill>
                  <a:srgbClr val="595959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- </a:t>
            </a:r>
            <a:r>
              <a:rPr lang="en-US" altLang="ko-KR" sz="1600" dirty="0">
                <a:solidFill>
                  <a:srgbClr val="052E6B"/>
                </a:solidFill>
                <a:latin typeface="서울한강체 M" panose="02020503020101020101" pitchFamily="18" charset="-127"/>
                <a:ea typeface="서울한강체 M" panose="02020503020101020101" pitchFamily="18" charset="-127"/>
                <a:sym typeface="Wingdings" panose="05000000000000000000" pitchFamily="2" charset="2"/>
              </a:rPr>
              <a:t>❷</a:t>
            </a:r>
            <a:r>
              <a:rPr lang="en-US" altLang="ko-KR" sz="1600" b="0" i="0" dirty="0">
                <a:solidFill>
                  <a:srgbClr val="052E6B"/>
                </a:solidFill>
                <a:effectLst/>
                <a:latin typeface="서울한강체 M" panose="02020503020101020101" pitchFamily="18" charset="-127"/>
                <a:ea typeface="서울한강체 M" panose="02020503020101020101" pitchFamily="18" charset="-127"/>
                <a:sym typeface="Wingdings" panose="05000000000000000000" pitchFamily="2" charset="2"/>
              </a:rPr>
              <a:t> </a:t>
            </a:r>
            <a:r>
              <a:rPr lang="en-US" altLang="ko-KR" sz="1600" b="0" i="0" dirty="0">
                <a:solidFill>
                  <a:srgbClr val="052E6B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  <a:sym typeface="Wingdings" panose="05000000000000000000" pitchFamily="2" charset="2"/>
              </a:rPr>
              <a:t>Architecture of </a:t>
            </a:r>
            <a:r>
              <a:rPr lang="en-US" altLang="ko-KR" sz="1600" b="0" i="0" dirty="0" err="1">
                <a:solidFill>
                  <a:srgbClr val="052E6B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  <a:sym typeface="Wingdings" panose="05000000000000000000" pitchFamily="2" charset="2"/>
              </a:rPr>
              <a:t>RoomNet</a:t>
            </a:r>
            <a:r>
              <a:rPr lang="en-US" altLang="ko-KR" sz="1600" b="0" i="0" dirty="0">
                <a:solidFill>
                  <a:srgbClr val="052E6B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  <a:sym typeface="Wingdings" panose="05000000000000000000" pitchFamily="2" charset="2"/>
              </a:rPr>
              <a:t> : ② </a:t>
            </a:r>
            <a:r>
              <a:rPr lang="ko-KR" altLang="en-US" sz="1600" b="0" i="0" dirty="0">
                <a:solidFill>
                  <a:srgbClr val="052E6B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  <a:sym typeface="Wingdings" panose="05000000000000000000" pitchFamily="2" charset="2"/>
              </a:rPr>
              <a:t>여러 개의 룸 유형으로 확장</a:t>
            </a:r>
            <a:endParaRPr lang="en-US" altLang="ko-KR" sz="1600" b="0" i="0" dirty="0">
              <a:solidFill>
                <a:srgbClr val="052E6B"/>
              </a:solidFill>
              <a:effectLst/>
              <a:latin typeface="리디바탕" panose="020B0600000101010101" pitchFamily="34" charset="-127"/>
              <a:ea typeface="리디바탕" panose="020B0600000101010101" pitchFamily="34" charset="-127"/>
              <a:sym typeface="Wingdings" panose="05000000000000000000" pitchFamily="2" charset="2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434F3B1-095C-457C-90A6-DFAEDDE9E5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2943" y="3385608"/>
            <a:ext cx="6292798" cy="258638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460BB89-F95D-4FCB-BD84-B28E826F6B04}"/>
              </a:ext>
            </a:extLst>
          </p:cNvPr>
          <p:cNvSpPr txBox="1"/>
          <p:nvPr/>
        </p:nvSpPr>
        <p:spPr>
          <a:xfrm>
            <a:off x="338800" y="753133"/>
            <a:ext cx="11495059" cy="10777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하나의 </a:t>
            </a:r>
            <a:r>
              <a:rPr lang="en-US" altLang="ko-KR" sz="11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evaluation</a:t>
            </a:r>
            <a:r>
              <a:rPr lang="ko-KR" altLang="en-US" sz="11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에서 전체 이미지로부터 직접 경계 상자와 클래스 확률을 예측하기 위해 </a:t>
            </a:r>
            <a:r>
              <a:rPr lang="en-US" altLang="ko-KR" sz="11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single neural network</a:t>
            </a:r>
            <a:r>
              <a:rPr lang="ko-KR" altLang="en-US" sz="11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</a:t>
            </a:r>
            <a:r>
              <a:rPr lang="ko-KR" altLang="en-US" sz="11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사용하는 최근의 객체 감지 작업 </a:t>
            </a:r>
            <a:r>
              <a:rPr lang="en-US" altLang="ko-KR" sz="11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YOLO[37]</a:t>
            </a:r>
            <a:r>
              <a:rPr lang="ko-KR" altLang="en-US" sz="11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와 </a:t>
            </a:r>
            <a:r>
              <a:rPr lang="en-US" altLang="ko-KR" sz="11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SSD[26]</a:t>
            </a:r>
            <a:r>
              <a:rPr lang="ko-KR" altLang="en-US" sz="11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 고무되어</a:t>
            </a:r>
            <a:r>
              <a:rPr lang="en-US" altLang="ko-KR" sz="11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en-US" altLang="ko-KR" sz="1100" b="0" i="0" dirty="0" err="1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RoomNet</a:t>
            </a:r>
            <a:r>
              <a:rPr lang="ko-KR" altLang="en-US" sz="11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은 마찬가지로 한 번의 </a:t>
            </a:r>
            <a:r>
              <a:rPr lang="en-US" altLang="ko-KR" sz="11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forward pass</a:t>
            </a:r>
            <a:r>
              <a:rPr lang="ko-KR" altLang="en-US" sz="11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에서 입력 이미지와 관련하여 룸 레이아웃 키포인트와 관련 룸 유형을 예측한다</a:t>
            </a:r>
            <a:r>
              <a:rPr lang="en-US" altLang="ko-KR" sz="11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출력 계층의 채널 수를 증가시켜 모든 </a:t>
            </a:r>
            <a:r>
              <a:rPr lang="en-US" altLang="ko-KR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11</a:t>
            </a:r>
            <a: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개 객실 유형의 총 키포인트 수</a:t>
            </a:r>
            <a:r>
              <a:rPr lang="en-US" altLang="ko-KR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(11</a:t>
            </a:r>
            <a: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개 객실 유형의 총 </a:t>
            </a:r>
            <a:r>
              <a:rPr lang="en-US" altLang="ko-KR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48</a:t>
            </a:r>
            <a: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개 키포인트 수</a:t>
            </a:r>
            <a:r>
              <a:rPr lang="en-US" altLang="ko-KR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를 일치시키고</a:t>
            </a:r>
            <a:r>
              <a:rPr lang="en-US" altLang="ko-KR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또한 그림 </a:t>
            </a:r>
            <a:r>
              <a:rPr lang="en-US" altLang="ko-KR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과 같은 룸 타입 예측에 대해 완전히 연결된 레이어를 객실 유형의 </a:t>
            </a:r>
            <a:r>
              <a:rPr lang="en-US" altLang="ko-KR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bottleneck layer(</a:t>
            </a:r>
            <a: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일반적으로 이미지 분류에 사용되는 계층</a:t>
            </a:r>
            <a:r>
              <a:rPr lang="en-US" altLang="ko-KR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에 추가한다</a:t>
            </a:r>
            <a:r>
              <a:rPr lang="en-US" altLang="ko-KR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endParaRPr lang="ko-KR" altLang="en-US" sz="11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6942537-783C-4082-9CE9-5AEF624DF6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3248"/>
          <a:stretch/>
        </p:blipFill>
        <p:spPr>
          <a:xfrm>
            <a:off x="499694" y="2419422"/>
            <a:ext cx="8895588" cy="831322"/>
          </a:xfrm>
          <a:prstGeom prst="rect">
            <a:avLst/>
          </a:prstGeom>
        </p:spPr>
      </p:pic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EA9F71BD-C03C-4F3C-B289-2B68921BE896}"/>
              </a:ext>
            </a:extLst>
          </p:cNvPr>
          <p:cNvCxnSpPr>
            <a:cxnSpLocks/>
          </p:cNvCxnSpPr>
          <p:nvPr/>
        </p:nvCxnSpPr>
        <p:spPr>
          <a:xfrm>
            <a:off x="4706651" y="1555633"/>
            <a:ext cx="2141220" cy="10160"/>
          </a:xfrm>
          <a:prstGeom prst="line">
            <a:avLst/>
          </a:prstGeom>
          <a:ln w="19050">
            <a:solidFill>
              <a:srgbClr val="052E6B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8A267D1A-AE4C-4AC2-99F0-2827208CBAAD}"/>
              </a:ext>
            </a:extLst>
          </p:cNvPr>
          <p:cNvCxnSpPr>
            <a:cxnSpLocks/>
          </p:cNvCxnSpPr>
          <p:nvPr/>
        </p:nvCxnSpPr>
        <p:spPr>
          <a:xfrm flipV="1">
            <a:off x="5406501" y="1609396"/>
            <a:ext cx="381740" cy="810026"/>
          </a:xfrm>
          <a:prstGeom prst="straightConnector1">
            <a:avLst/>
          </a:prstGeom>
          <a:ln w="19050">
            <a:solidFill>
              <a:srgbClr val="052E6B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B3EFFD73-2443-4BC0-8353-83764BC1DB04}"/>
              </a:ext>
            </a:extLst>
          </p:cNvPr>
          <p:cNvSpPr txBox="1"/>
          <p:nvPr/>
        </p:nvSpPr>
        <p:spPr>
          <a:xfrm>
            <a:off x="5697819" y="1735753"/>
            <a:ext cx="1676402" cy="548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5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11</a:t>
            </a:r>
            <a:r>
              <a:rPr lang="ko-KR" altLang="en-US" sz="105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객실 유형</a:t>
            </a:r>
            <a:endParaRPr lang="en-US" altLang="ko-KR" sz="1050" dirty="0">
              <a:solidFill>
                <a:srgbClr val="052E6B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50" dirty="0" err="1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Keypoint</a:t>
            </a:r>
            <a:r>
              <a:rPr lang="en-US" altLang="ko-KR" sz="105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05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빨간 점</a:t>
            </a:r>
            <a:r>
              <a:rPr lang="en-US" altLang="ko-KR" sz="105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48</a:t>
            </a:r>
            <a:r>
              <a:rPr lang="ko-KR" altLang="en-US" sz="105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</a:t>
            </a: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BE487463-536D-45BF-B24E-0054B2B75BC4}"/>
              </a:ext>
            </a:extLst>
          </p:cNvPr>
          <p:cNvCxnSpPr>
            <a:cxnSpLocks/>
          </p:cNvCxnSpPr>
          <p:nvPr/>
        </p:nvCxnSpPr>
        <p:spPr>
          <a:xfrm>
            <a:off x="8117155" y="1540299"/>
            <a:ext cx="432041" cy="0"/>
          </a:xfrm>
          <a:prstGeom prst="line">
            <a:avLst/>
          </a:prstGeom>
          <a:ln w="19050">
            <a:solidFill>
              <a:srgbClr val="052E6B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99D4783D-4686-43FE-ABDA-86952504155B}"/>
              </a:ext>
            </a:extLst>
          </p:cNvPr>
          <p:cNvCxnSpPr>
            <a:cxnSpLocks/>
          </p:cNvCxnSpPr>
          <p:nvPr/>
        </p:nvCxnSpPr>
        <p:spPr>
          <a:xfrm flipH="1" flipV="1">
            <a:off x="8460419" y="1609396"/>
            <a:ext cx="2006354" cy="1819604"/>
          </a:xfrm>
          <a:prstGeom prst="straightConnector1">
            <a:avLst/>
          </a:prstGeom>
          <a:ln w="19050">
            <a:solidFill>
              <a:srgbClr val="052E6B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19DBB87B-8439-4834-8627-47BDBF2F274D}"/>
              </a:ext>
            </a:extLst>
          </p:cNvPr>
          <p:cNvSpPr txBox="1"/>
          <p:nvPr/>
        </p:nvSpPr>
        <p:spPr>
          <a:xfrm>
            <a:off x="76259" y="3881047"/>
            <a:ext cx="5818514" cy="963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0" i="0" dirty="0">
                <a:solidFill>
                  <a:srgbClr val="052E6B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  <a:sym typeface="Wingdings" panose="05000000000000000000" pitchFamily="2" charset="2"/>
              </a:rPr>
              <a:t>① </a:t>
            </a:r>
            <a:r>
              <a:rPr lang="ko-KR" altLang="en-US" sz="120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키포인트 추정 프레임 워크 </a:t>
            </a:r>
            <a:r>
              <a:rPr lang="en-US" altLang="ko-KR" sz="120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20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특정 객실 유형에 대한 기본 객실 추정 시스템 역할을 함</a:t>
            </a:r>
            <a:r>
              <a:rPr lang="en-US" altLang="ko-KR" sz="120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600" b="0" i="0" dirty="0">
              <a:solidFill>
                <a:srgbClr val="000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5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여러 룸 유형에 대해 이 접근 방식을 일반화하려면 </a:t>
            </a:r>
            <a:r>
              <a:rPr lang="en-US" altLang="ko-KR" sz="105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Single image</a:t>
            </a:r>
            <a:r>
              <a:rPr lang="ko-KR" altLang="en-US" sz="105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5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3D </a:t>
            </a:r>
            <a:r>
              <a:rPr lang="en-US" altLang="ko-KR" sz="105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interpreter</a:t>
            </a:r>
            <a:r>
              <a:rPr lang="ko-KR" altLang="en-US" sz="105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네트 </a:t>
            </a:r>
            <a:r>
              <a:rPr lang="ko-KR" altLang="en-US" sz="1050" b="0" i="0" dirty="0" err="1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워크에서와</a:t>
            </a:r>
            <a:r>
              <a:rPr lang="ko-KR" altLang="en-US" sz="105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같이 클래스당 하나의 네트워크를 훈련시키는 것이 하나의 가능한 해결책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17016401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6590592"/>
            <a:ext cx="12192000" cy="26740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46304" y="0"/>
            <a:ext cx="6766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595959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sz="4000" dirty="0">
              <a:solidFill>
                <a:srgbClr val="595959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60120" y="123110"/>
            <a:ext cx="8945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>
                <a:solidFill>
                  <a:srgbClr val="595959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RoomNet</a:t>
            </a:r>
            <a:r>
              <a:rPr lang="en-US" altLang="ko-KR" sz="2400" dirty="0">
                <a:solidFill>
                  <a:srgbClr val="595959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- </a:t>
            </a:r>
            <a:r>
              <a:rPr lang="en-US" altLang="ko-KR" sz="1600" dirty="0">
                <a:solidFill>
                  <a:srgbClr val="052E6B"/>
                </a:solidFill>
                <a:latin typeface="서울한강체 M" panose="02020503020101020101" pitchFamily="18" charset="-127"/>
                <a:ea typeface="서울한강체 M" panose="02020503020101020101" pitchFamily="18" charset="-127"/>
                <a:sym typeface="Wingdings" panose="05000000000000000000" pitchFamily="2" charset="2"/>
              </a:rPr>
              <a:t>❷</a:t>
            </a:r>
            <a:r>
              <a:rPr lang="en-US" altLang="ko-KR" sz="1600" b="0" i="0" dirty="0">
                <a:solidFill>
                  <a:srgbClr val="052E6B"/>
                </a:solidFill>
                <a:effectLst/>
                <a:latin typeface="서울한강체 M" panose="02020503020101020101" pitchFamily="18" charset="-127"/>
                <a:ea typeface="서울한강체 M" panose="02020503020101020101" pitchFamily="18" charset="-127"/>
                <a:sym typeface="Wingdings" panose="05000000000000000000" pitchFamily="2" charset="2"/>
              </a:rPr>
              <a:t> </a:t>
            </a:r>
            <a:r>
              <a:rPr lang="en-US" altLang="ko-KR" sz="1600" b="0" i="0" dirty="0">
                <a:solidFill>
                  <a:srgbClr val="052E6B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  <a:sym typeface="Wingdings" panose="05000000000000000000" pitchFamily="2" charset="2"/>
              </a:rPr>
              <a:t>Architecture of </a:t>
            </a:r>
            <a:r>
              <a:rPr lang="en-US" altLang="ko-KR" sz="1600" b="0" i="0" dirty="0" err="1">
                <a:solidFill>
                  <a:srgbClr val="052E6B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  <a:sym typeface="Wingdings" panose="05000000000000000000" pitchFamily="2" charset="2"/>
              </a:rPr>
              <a:t>RoomNet</a:t>
            </a:r>
            <a:r>
              <a:rPr lang="en-US" altLang="ko-KR" sz="1600" b="0" i="0" dirty="0">
                <a:solidFill>
                  <a:srgbClr val="052E6B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  <a:sym typeface="Wingdings" panose="05000000000000000000" pitchFamily="2" charset="2"/>
              </a:rPr>
              <a:t> : ② </a:t>
            </a:r>
            <a:r>
              <a:rPr lang="ko-KR" altLang="en-US" sz="1600" b="0" i="0" dirty="0">
                <a:solidFill>
                  <a:srgbClr val="052E6B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  <a:sym typeface="Wingdings" panose="05000000000000000000" pitchFamily="2" charset="2"/>
              </a:rPr>
              <a:t>여러 개의 룸 유형으로 확장</a:t>
            </a:r>
            <a:endParaRPr lang="en-US" altLang="ko-KR" sz="1600" b="0" i="0" dirty="0">
              <a:solidFill>
                <a:srgbClr val="052E6B"/>
              </a:solidFill>
              <a:effectLst/>
              <a:latin typeface="리디바탕" panose="020B0600000101010101" pitchFamily="34" charset="-127"/>
              <a:ea typeface="리디바탕" panose="020B0600000101010101" pitchFamily="34" charset="-127"/>
              <a:sym typeface="Wingdings" panose="05000000000000000000" pitchFamily="2" charset="2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3A0104A-F84C-4472-8051-9F2C2BC0541E}"/>
              </a:ext>
            </a:extLst>
          </p:cNvPr>
          <p:cNvSpPr txBox="1"/>
          <p:nvPr/>
        </p:nvSpPr>
        <p:spPr>
          <a:xfrm>
            <a:off x="312848" y="1004748"/>
            <a:ext cx="10222815" cy="3166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훈련 단계에서</a:t>
            </a:r>
            <a:r>
              <a:rPr lang="en-US" altLang="ko-KR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, layout</a:t>
            </a:r>
            <a: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1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keypoint</a:t>
            </a:r>
            <a: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heatmap</a:t>
            </a:r>
            <a: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regression</a:t>
            </a:r>
            <a: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을 위한 비용 함수로 유클리드 손실을 사용하고</a:t>
            </a:r>
            <a:r>
              <a:rPr lang="en-US" altLang="ko-KR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방 유형 예측을 위해 교차 엔트로피 손실을 사용한다</a:t>
            </a:r>
            <a:r>
              <a:rPr lang="en-US" altLang="ko-KR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ko-KR" altLang="en-US" sz="11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A67EB5D-C108-4898-9114-8A2AEC2DA9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6776" y="4377939"/>
            <a:ext cx="6753225" cy="94297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0E86072-E026-47A7-8D8D-E9875A783CB5}"/>
              </a:ext>
            </a:extLst>
          </p:cNvPr>
          <p:cNvSpPr txBox="1"/>
          <p:nvPr/>
        </p:nvSpPr>
        <p:spPr>
          <a:xfrm>
            <a:off x="602929" y="3177409"/>
            <a:ext cx="5820875" cy="757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b="0" i="0" dirty="0">
                <a:solidFill>
                  <a:srgbClr val="7AADF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손실 함수의 첫 번째 항</a:t>
            </a:r>
            <a:r>
              <a:rPr lang="en-US" altLang="ko-KR" sz="1000" b="0" i="0" dirty="0">
                <a:solidFill>
                  <a:srgbClr val="7AADF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(first term)</a:t>
            </a:r>
            <a:r>
              <a:rPr lang="ko-KR" altLang="en-US" sz="1000" b="0" i="0" dirty="0">
                <a:solidFill>
                  <a:srgbClr val="7AADF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은 예측 </a:t>
            </a:r>
            <a:r>
              <a:rPr lang="en-US" altLang="ko-KR" sz="1000" dirty="0">
                <a:solidFill>
                  <a:srgbClr val="7AADF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heatmap</a:t>
            </a:r>
            <a:r>
              <a:rPr lang="ko-KR" altLang="en-US" sz="1000" b="0" i="0" dirty="0">
                <a:solidFill>
                  <a:srgbClr val="7AADF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을 각 키포인트에 대해 별도로 합성된 </a:t>
            </a:r>
            <a:r>
              <a:rPr lang="en-US" altLang="ko-KR" sz="1000" dirty="0">
                <a:solidFill>
                  <a:srgbClr val="7AADF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ground-truth</a:t>
            </a:r>
            <a:r>
              <a:rPr lang="ko-KR" altLang="en-US" sz="1000" b="0" i="0" dirty="0">
                <a:solidFill>
                  <a:srgbClr val="7AADF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b="0" i="0" dirty="0">
                <a:solidFill>
                  <a:srgbClr val="7AADF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heatmap</a:t>
            </a:r>
            <a:r>
              <a:rPr lang="ko-KR" altLang="en-US" sz="1000" b="0" i="0" dirty="0">
                <a:solidFill>
                  <a:srgbClr val="7AADF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과 비교한다</a:t>
            </a:r>
            <a:r>
              <a:rPr lang="en-US" altLang="ko-KR" sz="1000" b="0" i="0" dirty="0">
                <a:solidFill>
                  <a:srgbClr val="7AADF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r>
              <a:rPr lang="ko-KR" altLang="en-US" sz="1000" b="0" i="0" dirty="0">
                <a:solidFill>
                  <a:srgbClr val="7AADF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각 키포인트 </a:t>
            </a:r>
            <a:r>
              <a:rPr lang="en-US" altLang="ko-KR" sz="1000" dirty="0">
                <a:solidFill>
                  <a:srgbClr val="7AADF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heatmap</a:t>
            </a:r>
            <a:r>
              <a:rPr lang="ko-KR" altLang="en-US" sz="1000" b="0" i="0" dirty="0">
                <a:solidFill>
                  <a:srgbClr val="7AADF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 대한 </a:t>
            </a:r>
            <a:r>
              <a:rPr lang="en-US" altLang="ko-KR" sz="1000" dirty="0">
                <a:solidFill>
                  <a:srgbClr val="7AADF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ground-truth</a:t>
            </a:r>
            <a:r>
              <a:rPr lang="ko-KR" altLang="en-US" sz="1000" dirty="0">
                <a:solidFill>
                  <a:srgbClr val="7AADF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는</a:t>
            </a:r>
            <a:r>
              <a:rPr lang="ko-KR" altLang="en-US" sz="1000" b="0" i="0" dirty="0">
                <a:solidFill>
                  <a:srgbClr val="7AADF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최근 키포인트 </a:t>
            </a:r>
            <a:r>
              <a:rPr lang="en-US" altLang="ko-KR" sz="1000" dirty="0">
                <a:solidFill>
                  <a:srgbClr val="7AADF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regression </a:t>
            </a:r>
            <a:r>
              <a:rPr lang="ko-KR" altLang="en-US" sz="1000" b="0" i="0" dirty="0">
                <a:solidFill>
                  <a:srgbClr val="7AADF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작업에서 일반적인 표준 편차가 </a:t>
            </a:r>
            <a:r>
              <a:rPr lang="en-US" altLang="ko-KR" sz="1000" b="0" i="0" dirty="0">
                <a:solidFill>
                  <a:srgbClr val="7AADF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 </a:t>
            </a:r>
            <a:r>
              <a:rPr lang="en-US" altLang="ko-KR" sz="1000" dirty="0">
                <a:solidFill>
                  <a:srgbClr val="7AADF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pixel</a:t>
            </a:r>
            <a:r>
              <a:rPr lang="ko-KR" altLang="en-US" sz="1000" b="0" i="0" dirty="0">
                <a:solidFill>
                  <a:srgbClr val="7AADF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 실제 키포인트 위치를 중심으로 한 </a:t>
            </a:r>
            <a:r>
              <a:rPr lang="en-US" altLang="ko-KR" sz="1000" b="0" i="0" dirty="0">
                <a:solidFill>
                  <a:srgbClr val="7AADF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2D Gaussian</a:t>
            </a:r>
            <a:r>
              <a:rPr lang="ko-KR" altLang="en-US" sz="1000" b="0" i="0" dirty="0">
                <a:solidFill>
                  <a:srgbClr val="7AADF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이다</a:t>
            </a:r>
            <a:r>
              <a:rPr lang="en-US" altLang="ko-KR" sz="1000" b="0" i="0" dirty="0">
                <a:solidFill>
                  <a:srgbClr val="7AADF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ko-KR" altLang="en-US" sz="1000" dirty="0">
              <a:solidFill>
                <a:srgbClr val="7AADF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9FD1CB6-61B4-4587-AB96-4C7ACE71C6B4}"/>
              </a:ext>
            </a:extLst>
          </p:cNvPr>
          <p:cNvSpPr txBox="1"/>
          <p:nvPr/>
        </p:nvSpPr>
        <p:spPr>
          <a:xfrm>
            <a:off x="6568767" y="3538691"/>
            <a:ext cx="4936162" cy="5270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b="0" i="0" dirty="0">
                <a:solidFill>
                  <a:srgbClr val="9E8EC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손실 함수의 두 번째 항</a:t>
            </a:r>
            <a:r>
              <a:rPr lang="en-US" altLang="ko-KR" sz="1000" b="0" i="0" dirty="0">
                <a:solidFill>
                  <a:srgbClr val="9E8EC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(second term)</a:t>
            </a:r>
            <a:r>
              <a:rPr lang="ko-KR" altLang="en-US" sz="1000" b="0" i="0" dirty="0">
                <a:solidFill>
                  <a:srgbClr val="9E8EC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은 </a:t>
            </a:r>
            <a:r>
              <a:rPr lang="en-US" altLang="ko-KR" sz="1000" b="0" i="0" dirty="0">
                <a:solidFill>
                  <a:srgbClr val="9E8EC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side head fully-connected layers </a:t>
            </a:r>
            <a:r>
              <a:rPr lang="ko-KR" altLang="en-US" sz="1000" b="0" i="0" dirty="0">
                <a:solidFill>
                  <a:srgbClr val="9E8EC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정확한 객실 유형 등급 라벨에 대해 높은 신뢰도 값을 생성하도록 장려한다</a:t>
            </a:r>
            <a:r>
              <a:rPr lang="en-US" altLang="ko-KR" sz="1000" dirty="0">
                <a:solidFill>
                  <a:srgbClr val="9E8EC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0F38BD2F-054B-49DB-A859-9D5A559EA316}"/>
              </a:ext>
            </a:extLst>
          </p:cNvPr>
          <p:cNvCxnSpPr>
            <a:cxnSpLocks/>
          </p:cNvCxnSpPr>
          <p:nvPr/>
        </p:nvCxnSpPr>
        <p:spPr>
          <a:xfrm>
            <a:off x="2340775" y="4962617"/>
            <a:ext cx="701336" cy="0"/>
          </a:xfrm>
          <a:prstGeom prst="line">
            <a:avLst/>
          </a:prstGeom>
          <a:ln w="28575">
            <a:solidFill>
              <a:srgbClr val="052E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6C08B4C-419B-4E1E-8ADF-DD4A982FFB1C}"/>
                  </a:ext>
                </a:extLst>
              </p:cNvPr>
              <p:cNvSpPr txBox="1"/>
              <p:nvPr/>
            </p:nvSpPr>
            <p:spPr>
              <a:xfrm>
                <a:off x="960120" y="5451783"/>
                <a:ext cx="3022048" cy="2539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ko-KR" altLang="en-US" sz="1050" b="0" i="0" dirty="0">
                    <a:solidFill>
                      <a:srgbClr val="052E6B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키포인트 </a:t>
                </a:r>
                <a14:m>
                  <m:oMath xmlns:m="http://schemas.openxmlformats.org/officeDocument/2006/math">
                    <m:r>
                      <a:rPr lang="ko-KR" altLang="en-US" sz="1050" b="0" i="1" dirty="0" smtClean="0">
                        <a:solidFill>
                          <a:srgbClr val="052E6B"/>
                        </a:solidFill>
                        <a:effectLst/>
                        <a:latin typeface="Cambria Math" panose="02040503050406030204" pitchFamily="18" charset="0"/>
                        <a:ea typeface="리디바탕" panose="020B0600000101010101" pitchFamily="34" charset="-127"/>
                      </a:rPr>
                      <m:t>𝓀</m:t>
                    </m:r>
                  </m:oMath>
                </a14:m>
                <a:r>
                  <a:rPr lang="ko-KR" altLang="en-US" sz="1050" b="0" i="0" dirty="0">
                    <a:solidFill>
                      <a:srgbClr val="052E6B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가 실측 자료실 유형 </a:t>
                </a:r>
                <a14:m>
                  <m:oMath xmlns:m="http://schemas.openxmlformats.org/officeDocument/2006/math">
                    <m:r>
                      <a:rPr lang="ko-KR" altLang="en-US" sz="1050" b="0" i="1" smtClean="0">
                        <a:solidFill>
                          <a:srgbClr val="052E6B"/>
                        </a:solidFill>
                        <a:effectLst/>
                        <a:latin typeface="Cambria Math" panose="02040503050406030204" pitchFamily="18" charset="0"/>
                        <a:ea typeface="리디바탕" panose="020B0600000101010101" pitchFamily="34" charset="-127"/>
                      </a:rPr>
                      <m:t>𝓉</m:t>
                    </m:r>
                  </m:oMath>
                </a14:m>
                <a:r>
                  <a:rPr lang="ko-KR" altLang="en-US" sz="1050" b="0" i="0" dirty="0">
                    <a:solidFill>
                      <a:srgbClr val="052E6B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에 나타나는 경우</a:t>
                </a:r>
                <a:endParaRPr lang="ko-KR" altLang="en-US" sz="1050" dirty="0">
                  <a:solidFill>
                    <a:srgbClr val="052E6B"/>
                  </a:solidFill>
                </a:endParaRPr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6C08B4C-419B-4E1E-8ADF-DD4A982FFB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120" y="5451783"/>
                <a:ext cx="3022048" cy="253916"/>
              </a:xfrm>
              <a:prstGeom prst="rect">
                <a:avLst/>
              </a:prstGeom>
              <a:blipFill>
                <a:blip r:embed="rId3"/>
                <a:stretch>
                  <a:fillRect b="-1190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E1E50534-94F5-498E-B03C-BFB7F4D0E1A1}"/>
              </a:ext>
            </a:extLst>
          </p:cNvPr>
          <p:cNvSpPr txBox="1"/>
          <p:nvPr/>
        </p:nvSpPr>
        <p:spPr>
          <a:xfrm>
            <a:off x="4715019" y="5451783"/>
            <a:ext cx="3189085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5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실측 자료실 지수 𝒸가 실측 자료실 유형 𝓉와 같을 경우</a:t>
            </a:r>
            <a:endParaRPr lang="ko-KR" altLang="en-US" sz="1050" dirty="0">
              <a:solidFill>
                <a:srgbClr val="052E6B"/>
              </a:solidFill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22EA935B-6455-45CB-B1C0-BE5C68F3230E}"/>
              </a:ext>
            </a:extLst>
          </p:cNvPr>
          <p:cNvCxnSpPr>
            <a:cxnSpLocks/>
          </p:cNvCxnSpPr>
          <p:nvPr/>
        </p:nvCxnSpPr>
        <p:spPr>
          <a:xfrm>
            <a:off x="5931719" y="4962617"/>
            <a:ext cx="637048" cy="0"/>
          </a:xfrm>
          <a:prstGeom prst="line">
            <a:avLst/>
          </a:prstGeom>
          <a:ln w="28575">
            <a:solidFill>
              <a:srgbClr val="052E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89848AFE-8B1E-477E-8EAE-96293E7FFD44}"/>
              </a:ext>
            </a:extLst>
          </p:cNvPr>
          <p:cNvCxnSpPr>
            <a:cxnSpLocks/>
            <a:stCxn id="25" idx="0"/>
          </p:cNvCxnSpPr>
          <p:nvPr/>
        </p:nvCxnSpPr>
        <p:spPr>
          <a:xfrm flipV="1">
            <a:off x="2471144" y="5017594"/>
            <a:ext cx="233616" cy="434189"/>
          </a:xfrm>
          <a:prstGeom prst="straightConnector1">
            <a:avLst/>
          </a:prstGeom>
          <a:ln w="19050">
            <a:solidFill>
              <a:srgbClr val="052E6B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B349B6F8-27D1-44B2-A2BF-5CEAE756E6DC}"/>
              </a:ext>
            </a:extLst>
          </p:cNvPr>
          <p:cNvCxnSpPr>
            <a:cxnSpLocks/>
            <a:stCxn id="26" idx="0"/>
          </p:cNvCxnSpPr>
          <p:nvPr/>
        </p:nvCxnSpPr>
        <p:spPr>
          <a:xfrm flipH="1" flipV="1">
            <a:off x="6238072" y="5027586"/>
            <a:ext cx="71490" cy="424197"/>
          </a:xfrm>
          <a:prstGeom prst="straightConnector1">
            <a:avLst/>
          </a:prstGeom>
          <a:ln w="19050">
            <a:solidFill>
              <a:srgbClr val="052E6B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FE8AC1E-4A16-4DED-B907-DAF961444BE5}"/>
                  </a:ext>
                </a:extLst>
              </p:cNvPr>
              <p:cNvSpPr txBox="1"/>
              <p:nvPr/>
            </p:nvSpPr>
            <p:spPr>
              <a:xfrm>
                <a:off x="2439821" y="5914013"/>
                <a:ext cx="1817703" cy="2539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050" dirty="0">
                    <a:solidFill>
                      <a:srgbClr val="A6A6A6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G</a:t>
                </a:r>
                <a:r>
                  <a:rPr lang="ko-KR" altLang="en-US" sz="1050" dirty="0">
                    <a:solidFill>
                      <a:srgbClr val="A6A6A6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는 </a:t>
                </a:r>
                <a14:m>
                  <m:oMath xmlns:m="http://schemas.openxmlformats.org/officeDocument/2006/math">
                    <m:r>
                      <a:rPr lang="ko-KR" altLang="en-US" sz="1050" i="1" dirty="0" smtClean="0">
                        <a:solidFill>
                          <a:srgbClr val="A6A6A6"/>
                        </a:solidFill>
                        <a:latin typeface="Cambria Math" panose="02040503050406030204" pitchFamily="18" charset="0"/>
                        <a:ea typeface="리디바탕" panose="020B0600000101010101" pitchFamily="34" charset="-127"/>
                      </a:rPr>
                      <m:t>𝓎</m:t>
                    </m:r>
                  </m:oMath>
                </a14:m>
                <a:r>
                  <a:rPr lang="ko-KR" altLang="en-US" sz="1050" dirty="0">
                    <a:solidFill>
                      <a:srgbClr val="A6A6A6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에 중심인 </a:t>
                </a:r>
                <a:r>
                  <a:rPr lang="en-US" altLang="ko-KR" sz="1050" dirty="0" err="1">
                    <a:solidFill>
                      <a:srgbClr val="A6A6A6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Gaussain</a:t>
                </a:r>
                <a:endParaRPr lang="ko-KR" altLang="en-US" sz="1050" dirty="0">
                  <a:solidFill>
                    <a:srgbClr val="A6A6A6"/>
                  </a:solidFill>
                </a:endParaRPr>
              </a:p>
            </p:txBody>
          </p:sp>
        </mc:Choice>
        <mc:Fallback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FE8AC1E-4A16-4DED-B907-DAF961444B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9821" y="5914013"/>
                <a:ext cx="1817703" cy="253916"/>
              </a:xfrm>
              <a:prstGeom prst="rect">
                <a:avLst/>
              </a:prstGeom>
              <a:blipFill>
                <a:blip r:embed="rId4"/>
                <a:stretch>
                  <a:fillRect b="-1190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9C7A3A0-2692-4057-85D2-F47A1B021027}"/>
                  </a:ext>
                </a:extLst>
              </p:cNvPr>
              <p:cNvSpPr txBox="1"/>
              <p:nvPr/>
            </p:nvSpPr>
            <p:spPr>
              <a:xfrm>
                <a:off x="4456428" y="5914013"/>
                <a:ext cx="2767672" cy="2539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sz="1050" dirty="0">
                    <a:solidFill>
                      <a:srgbClr val="A6A6A6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wegith term</a:t>
                </a:r>
                <a:r>
                  <a:rPr lang="ko-KR" altLang="en-US" sz="1050" dirty="0">
                    <a:solidFill>
                      <a:srgbClr val="A6A6A6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</a:t>
                </a:r>
                <a14:m>
                  <m:oMath xmlns:m="http://schemas.openxmlformats.org/officeDocument/2006/math">
                    <m:r>
                      <a:rPr lang="ko-KR" altLang="en-US" sz="1050" i="1" smtClean="0">
                        <a:solidFill>
                          <a:srgbClr val="A6A6A6"/>
                        </a:solidFill>
                        <a:latin typeface="Cambria Math" panose="02040503050406030204" pitchFamily="18" charset="0"/>
                        <a:ea typeface="리디바탕" panose="020B0600000101010101" pitchFamily="34" charset="-127"/>
                      </a:rPr>
                      <m:t>𝜆</m:t>
                    </m:r>
                  </m:oMath>
                </a14:m>
                <a:r>
                  <a:rPr lang="ko-KR" altLang="en-US" sz="1050" dirty="0">
                    <a:solidFill>
                      <a:srgbClr val="A6A6A6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은 교차 검증에 의해 </a:t>
                </a:r>
                <a:r>
                  <a:rPr lang="en-US" altLang="ko-KR" sz="1050" dirty="0">
                    <a:solidFill>
                      <a:srgbClr val="A6A6A6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5</a:t>
                </a:r>
                <a:r>
                  <a:rPr lang="ko-KR" altLang="en-US" sz="1050" dirty="0">
                    <a:solidFill>
                      <a:srgbClr val="A6A6A6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로 설정</a:t>
                </a:r>
                <a:endParaRPr lang="ko-KR" altLang="en-US" sz="1050" dirty="0">
                  <a:solidFill>
                    <a:srgbClr val="A6A6A6"/>
                  </a:solidFill>
                </a:endParaRPr>
              </a:p>
            </p:txBody>
          </p:sp>
        </mc:Choice>
        <mc:Fallback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9C7A3A0-2692-4057-85D2-F47A1B0210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6428" y="5914013"/>
                <a:ext cx="2767672" cy="253916"/>
              </a:xfrm>
              <a:prstGeom prst="rect">
                <a:avLst/>
              </a:prstGeom>
              <a:blipFill>
                <a:blip r:embed="rId5"/>
                <a:stretch>
                  <a:fillRect b="-1190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732D648C-CC47-4BA5-B9C1-50F508FE7F78}"/>
              </a:ext>
            </a:extLst>
          </p:cNvPr>
          <p:cNvCxnSpPr>
            <a:cxnSpLocks/>
          </p:cNvCxnSpPr>
          <p:nvPr/>
        </p:nvCxnSpPr>
        <p:spPr>
          <a:xfrm>
            <a:off x="3221144" y="4962617"/>
            <a:ext cx="584447" cy="0"/>
          </a:xfrm>
          <a:prstGeom prst="line">
            <a:avLst/>
          </a:prstGeom>
          <a:ln w="28575"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C0AC8B09-C270-4CED-AD6E-500EFA10472A}"/>
              </a:ext>
            </a:extLst>
          </p:cNvPr>
          <p:cNvCxnSpPr>
            <a:cxnSpLocks/>
          </p:cNvCxnSpPr>
          <p:nvPr/>
        </p:nvCxnSpPr>
        <p:spPr>
          <a:xfrm>
            <a:off x="5358983" y="4962617"/>
            <a:ext cx="236739" cy="0"/>
          </a:xfrm>
          <a:prstGeom prst="line">
            <a:avLst/>
          </a:prstGeom>
          <a:ln w="28575"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D33B0464-258E-4508-9569-E7CC4D6A4A08}"/>
              </a:ext>
            </a:extLst>
          </p:cNvPr>
          <p:cNvCxnSpPr>
            <a:cxnSpLocks/>
            <a:stCxn id="35" idx="0"/>
          </p:cNvCxnSpPr>
          <p:nvPr/>
        </p:nvCxnSpPr>
        <p:spPr>
          <a:xfrm flipV="1">
            <a:off x="3348673" y="5017594"/>
            <a:ext cx="119072" cy="896419"/>
          </a:xfrm>
          <a:prstGeom prst="straightConnector1">
            <a:avLst/>
          </a:prstGeom>
          <a:ln w="19050">
            <a:solidFill>
              <a:srgbClr val="A6A6A6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20BC4537-9C59-4BAD-AED3-66487B4D293E}"/>
              </a:ext>
            </a:extLst>
          </p:cNvPr>
          <p:cNvCxnSpPr>
            <a:cxnSpLocks/>
            <a:stCxn id="37" idx="0"/>
          </p:cNvCxnSpPr>
          <p:nvPr/>
        </p:nvCxnSpPr>
        <p:spPr>
          <a:xfrm flipH="1" flipV="1">
            <a:off x="5478004" y="5055551"/>
            <a:ext cx="362260" cy="858462"/>
          </a:xfrm>
          <a:prstGeom prst="straightConnector1">
            <a:avLst/>
          </a:prstGeom>
          <a:ln w="19050">
            <a:solidFill>
              <a:srgbClr val="A6A6A6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8AC3E0BC-2F8C-4378-BB0E-34034363FE8F}"/>
              </a:ext>
            </a:extLst>
          </p:cNvPr>
          <p:cNvSpPr/>
          <p:nvPr/>
        </p:nvSpPr>
        <p:spPr>
          <a:xfrm>
            <a:off x="1773936" y="4377939"/>
            <a:ext cx="3306260" cy="757315"/>
          </a:xfrm>
          <a:prstGeom prst="rect">
            <a:avLst/>
          </a:prstGeom>
          <a:noFill/>
          <a:ln w="28575">
            <a:solidFill>
              <a:srgbClr val="7AADF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0AFA2339-E433-422A-8DE4-E05F3164BC97}"/>
              </a:ext>
            </a:extLst>
          </p:cNvPr>
          <p:cNvSpPr/>
          <p:nvPr/>
        </p:nvSpPr>
        <p:spPr>
          <a:xfrm>
            <a:off x="5282645" y="4384331"/>
            <a:ext cx="2455754" cy="757315"/>
          </a:xfrm>
          <a:prstGeom prst="rect">
            <a:avLst/>
          </a:prstGeom>
          <a:noFill/>
          <a:ln w="28575">
            <a:solidFill>
              <a:srgbClr val="9E8EC7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A2221014-85CC-443F-8058-1AD6BD4927E5}"/>
              </a:ext>
            </a:extLst>
          </p:cNvPr>
          <p:cNvCxnSpPr>
            <a:cxnSpLocks/>
            <a:stCxn id="15" idx="2"/>
            <a:endCxn id="57" idx="0"/>
          </p:cNvCxnSpPr>
          <p:nvPr/>
        </p:nvCxnSpPr>
        <p:spPr>
          <a:xfrm flipH="1">
            <a:off x="3427066" y="3934732"/>
            <a:ext cx="86301" cy="443207"/>
          </a:xfrm>
          <a:prstGeom prst="straightConnector1">
            <a:avLst/>
          </a:prstGeom>
          <a:ln w="19050">
            <a:solidFill>
              <a:srgbClr val="7AADF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595110D5-CF86-4B29-9A6C-78B4EBBCD29B}"/>
              </a:ext>
            </a:extLst>
          </p:cNvPr>
          <p:cNvCxnSpPr>
            <a:cxnSpLocks/>
            <a:stCxn id="17" idx="2"/>
            <a:endCxn id="58" idx="3"/>
          </p:cNvCxnSpPr>
          <p:nvPr/>
        </p:nvCxnSpPr>
        <p:spPr>
          <a:xfrm flipH="1">
            <a:off x="7738399" y="4065758"/>
            <a:ext cx="1298449" cy="697231"/>
          </a:xfrm>
          <a:prstGeom prst="straightConnector1">
            <a:avLst/>
          </a:prstGeom>
          <a:ln w="19050">
            <a:solidFill>
              <a:srgbClr val="9E8EC7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BB8528DE-525F-478B-BF0B-2D969ECCEB8A}"/>
                  </a:ext>
                </a:extLst>
              </p:cNvPr>
              <p:cNvSpPr txBox="1"/>
              <p:nvPr/>
            </p:nvSpPr>
            <p:spPr>
              <a:xfrm>
                <a:off x="312848" y="1386341"/>
                <a:ext cx="11434522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키포인트 </a:t>
                </a:r>
                <a:r>
                  <a:rPr lang="en-US" altLang="ko-KR" sz="1100" dirty="0">
                    <a:solidFill>
                      <a:srgbClr val="000000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heatmap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</a:t>
                </a:r>
                <a:r>
                  <a:rPr lang="en-US" altLang="ko-KR" sz="1100" dirty="0">
                    <a:solidFill>
                      <a:srgbClr val="000000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regressor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</a:t>
                </a:r>
                <a14:m>
                  <m:oMath xmlns:m="http://schemas.openxmlformats.org/officeDocument/2006/math">
                    <m:r>
                      <a:rPr lang="ko-KR" altLang="en-US" sz="1100" b="0" i="1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리디바탕" panose="020B0600000101010101" pitchFamily="34" charset="-127"/>
                      </a:rPr>
                      <m:t>𝜑</m:t>
                    </m:r>
                  </m:oMath>
                </a14:m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(</a:t>
                </a:r>
                <a:r>
                  <a:rPr lang="en-US" altLang="ko-KR" sz="1100" dirty="0">
                    <a:solidFill>
                      <a:srgbClr val="000000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decoder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서브 네트워크 출력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) 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및 룸 유형 분류기 </a:t>
                </a:r>
                <a14:m>
                  <m:oMath xmlns:m="http://schemas.openxmlformats.org/officeDocument/2006/math">
                    <m:r>
                      <a:rPr lang="ko-KR" altLang="en-US" sz="1100" b="0" i="1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리디바탕" panose="020B0600000101010101" pitchFamily="34" charset="-127"/>
                      </a:rPr>
                      <m:t>𝜓</m:t>
                    </m:r>
                    <m:r>
                      <a:rPr lang="en-US" altLang="ko-KR" sz="1100" b="0" i="1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리디바탕" panose="020B0600000101010101" pitchFamily="34" charset="-127"/>
                      </a:rPr>
                      <m:t> </m:t>
                    </m:r>
                  </m:oMath>
                </a14:m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(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완전히 연결된 측면 헤드 레이어 출력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)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를 고려하여 다음 손실 함수를 최적화할 수 있다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endParaRPr lang="ko-KR" altLang="en-US" sz="1100" dirty="0"/>
              </a:p>
            </p:txBody>
          </p:sp>
        </mc:Choice>
        <mc:Fallback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BB8528DE-525F-478B-BF0B-2D969ECCEB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848" y="1386341"/>
                <a:ext cx="11434522" cy="261610"/>
              </a:xfrm>
              <a:prstGeom prst="rect">
                <a:avLst/>
              </a:prstGeom>
              <a:blipFill>
                <a:blip r:embed="rId6"/>
                <a:stretch>
                  <a:fillRect b="-1627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직사각형 70">
            <a:extLst>
              <a:ext uri="{FF2B5EF4-FFF2-40B4-BE49-F238E27FC236}">
                <a16:creationId xmlns:a16="http://schemas.microsoft.com/office/drawing/2014/main" id="{27683982-E276-4E3F-B94A-E4BCA8FC7D3F}"/>
              </a:ext>
            </a:extLst>
          </p:cNvPr>
          <p:cNvSpPr/>
          <p:nvPr/>
        </p:nvSpPr>
        <p:spPr>
          <a:xfrm>
            <a:off x="222202" y="2823099"/>
            <a:ext cx="11747595" cy="3563551"/>
          </a:xfrm>
          <a:prstGeom prst="rect">
            <a:avLst/>
          </a:prstGeom>
          <a:noFill/>
          <a:ln w="28575">
            <a:solidFill>
              <a:srgbClr val="5959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B514FAB5-8F93-4705-8957-93F28B8DBB60}"/>
              </a:ext>
            </a:extLst>
          </p:cNvPr>
          <p:cNvSpPr/>
          <p:nvPr/>
        </p:nvSpPr>
        <p:spPr>
          <a:xfrm>
            <a:off x="426128" y="2638029"/>
            <a:ext cx="1553592" cy="4085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rgbClr val="595959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손실 함수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9278DED2-0B10-4BDD-914E-8C4CB8FD1743}"/>
              </a:ext>
            </a:extLst>
          </p:cNvPr>
          <p:cNvSpPr txBox="1"/>
          <p:nvPr/>
        </p:nvSpPr>
        <p:spPr>
          <a:xfrm>
            <a:off x="222202" y="2118374"/>
            <a:ext cx="90830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b="0" i="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손실함수 ⇒ 예측된 방 유형 지수를 사용하여 </a:t>
            </a:r>
            <a:r>
              <a:rPr lang="en-US" altLang="ko-KR" sz="140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regressor</a:t>
            </a:r>
            <a:r>
              <a:rPr lang="ko-KR" altLang="en-US" sz="140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을</a:t>
            </a:r>
            <a:r>
              <a:rPr lang="ko-KR" altLang="en-US" sz="1400" b="0" i="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업데이트할 해당 키포인트 </a:t>
            </a:r>
            <a:r>
              <a:rPr lang="en-US" altLang="ko-KR" sz="140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heatmap</a:t>
            </a:r>
            <a:r>
              <a:rPr lang="ko-KR" altLang="en-US" sz="140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set</a:t>
            </a:r>
            <a:r>
              <a:rPr lang="ko-KR" altLang="en-US" sz="1400" b="0" i="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효과적으로 선택</a:t>
            </a:r>
            <a:endParaRPr lang="ko-KR" altLang="en-US" sz="1400" dirty="0">
              <a:solidFill>
                <a:srgbClr val="052E6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51136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1431</TotalTime>
  <Words>4433</Words>
  <Application>Microsoft Office PowerPoint</Application>
  <PresentationFormat>와이드스크린</PresentationFormat>
  <Paragraphs>357</Paragraphs>
  <Slides>38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38</vt:i4>
      </vt:variant>
    </vt:vector>
  </HeadingPairs>
  <TitlesOfParts>
    <vt:vector size="46" baseType="lpstr">
      <vt:lpstr>리디바탕</vt:lpstr>
      <vt:lpstr>맑은 고딕</vt:lpstr>
      <vt:lpstr>서울한강체 M</vt:lpstr>
      <vt:lpstr>Arial</vt:lpstr>
      <vt:lpstr>Berlin Sans FB Demi</vt:lpstr>
      <vt:lpstr>Cambria Math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zirrut@naver.com</dc:creator>
  <cp:lastModifiedBy>길 다영</cp:lastModifiedBy>
  <cp:revision>162</cp:revision>
  <dcterms:created xsi:type="dcterms:W3CDTF">2018-12-07T04:37:05Z</dcterms:created>
  <dcterms:modified xsi:type="dcterms:W3CDTF">2021-10-04T13:34:29Z</dcterms:modified>
</cp:coreProperties>
</file>